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9"/>
  </p:notesMasterIdLst>
  <p:sldIdLst>
    <p:sldId id="257" r:id="rId3"/>
    <p:sldId id="283" r:id="rId4"/>
    <p:sldId id="356" r:id="rId5"/>
    <p:sldId id="357" r:id="rId6"/>
    <p:sldId id="362" r:id="rId7"/>
    <p:sldId id="346" r:id="rId8"/>
    <p:sldId id="348" r:id="rId9"/>
    <p:sldId id="349" r:id="rId10"/>
    <p:sldId id="353" r:id="rId11"/>
    <p:sldId id="363" r:id="rId12"/>
    <p:sldId id="327" r:id="rId13"/>
    <p:sldId id="328" r:id="rId14"/>
    <p:sldId id="335" r:id="rId15"/>
    <p:sldId id="329" r:id="rId16"/>
    <p:sldId id="336" r:id="rId17"/>
    <p:sldId id="352" r:id="rId18"/>
    <p:sldId id="312" r:id="rId19"/>
    <p:sldId id="331" r:id="rId20"/>
    <p:sldId id="337" r:id="rId21"/>
    <p:sldId id="311" r:id="rId22"/>
    <p:sldId id="313" r:id="rId23"/>
    <p:sldId id="323" r:id="rId24"/>
    <p:sldId id="359" r:id="rId25"/>
    <p:sldId id="314" r:id="rId26"/>
    <p:sldId id="361" r:id="rId27"/>
    <p:sldId id="315" r:id="rId28"/>
    <p:sldId id="343" r:id="rId29"/>
    <p:sldId id="316" r:id="rId30"/>
    <p:sldId id="358" r:id="rId31"/>
    <p:sldId id="354" r:id="rId32"/>
    <p:sldId id="351" r:id="rId33"/>
    <p:sldId id="360" r:id="rId34"/>
    <p:sldId id="322" r:id="rId35"/>
    <p:sldId id="319" r:id="rId36"/>
    <p:sldId id="355" r:id="rId37"/>
    <p:sldId id="320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0B9D"/>
    <a:srgbClr val="34A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85" d="100"/>
          <a:sy n="185" d="100"/>
        </p:scale>
        <p:origin x="-24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88BFD-D2BB-F642-B546-36DDE26B5CC0}" type="datetimeFigureOut">
              <a:rPr lang="en-US" smtClean="0"/>
              <a:t>11/09/16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0828E-9968-A44D-A5A5-5EA1AF028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3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0828E-9968-A44D-A5A5-5EA1AF028C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4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0828E-9968-A44D-A5A5-5EA1AF028C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38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0828E-9968-A44D-A5A5-5EA1AF028C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67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0828E-9968-A44D-A5A5-5EA1AF028C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44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0828E-9968-A44D-A5A5-5EA1AF028C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75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0828E-9968-A44D-A5A5-5EA1AF028C5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23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0828E-9968-A44D-A5A5-5EA1AF028C5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81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812729" y="863948"/>
            <a:ext cx="5518547" cy="174129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812729" y="2652120"/>
            <a:ext cx="5518547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00"/>
            </a:lvl1pPr>
            <a:lvl2pPr marL="0" indent="128576" algn="ctr">
              <a:spcBef>
                <a:spcPts val="0"/>
              </a:spcBef>
              <a:buSzTx/>
              <a:buNone/>
              <a:defRPr sz="1600"/>
            </a:lvl2pPr>
            <a:lvl3pPr marL="0" indent="257153" algn="ctr">
              <a:spcBef>
                <a:spcPts val="0"/>
              </a:spcBef>
              <a:buSzTx/>
              <a:buNone/>
              <a:defRPr sz="1600"/>
            </a:lvl3pPr>
            <a:lvl4pPr marL="0" indent="385729" algn="ctr">
              <a:spcBef>
                <a:spcPts val="0"/>
              </a:spcBef>
              <a:buSzTx/>
              <a:buNone/>
              <a:defRPr sz="1600"/>
            </a:lvl4pPr>
            <a:lvl5pPr marL="0" indent="514306" algn="ctr">
              <a:spcBef>
                <a:spcPts val="0"/>
              </a:spcBef>
              <a:buSz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8440963" y="4743227"/>
            <a:ext cx="327814" cy="3003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9981179"/>
      </p:ext>
    </p:extLst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30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62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23" y="205989"/>
            <a:ext cx="7474685" cy="673805"/>
          </a:xfrm>
        </p:spPr>
        <p:txBody>
          <a:bodyPr/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vatar_emerald_2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86" y="205990"/>
            <a:ext cx="573314" cy="5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93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34A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1/14/15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07C5D84-2227-C144-B485-A8CA33CE423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vatar_white_2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84" y="205990"/>
            <a:ext cx="573315" cy="5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3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vatar_emerald_2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86" y="205990"/>
            <a:ext cx="573314" cy="5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43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vatar_emerald_2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86" y="205990"/>
            <a:ext cx="573314" cy="5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505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vatar_emerald_2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86" y="205990"/>
            <a:ext cx="573314" cy="5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22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vatar_emerald_2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86" y="205990"/>
            <a:ext cx="573314" cy="5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16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065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64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07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4685853" y="334864"/>
            <a:ext cx="2812852" cy="4339829"/>
          </a:xfrm>
          <a:prstGeom prst="rect">
            <a:avLst/>
          </a:prstGeom>
        </p:spPr>
        <p:txBody>
          <a:bodyPr lIns="51430" tIns="25715" rIns="51430" bIns="25715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45295" y="334863"/>
            <a:ext cx="2812852" cy="210294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45295" y="2511475"/>
            <a:ext cx="2812852" cy="216321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00"/>
            </a:lvl1pPr>
            <a:lvl2pPr marL="0" indent="128576" algn="ctr">
              <a:spcBef>
                <a:spcPts val="0"/>
              </a:spcBef>
              <a:buSzTx/>
              <a:buNone/>
              <a:defRPr sz="1600"/>
            </a:lvl2pPr>
            <a:lvl3pPr marL="0" indent="257153" algn="ctr">
              <a:spcBef>
                <a:spcPts val="0"/>
              </a:spcBef>
              <a:buSzTx/>
              <a:buNone/>
              <a:defRPr sz="1600"/>
            </a:lvl3pPr>
            <a:lvl4pPr marL="0" indent="385729" algn="ctr">
              <a:spcBef>
                <a:spcPts val="0"/>
              </a:spcBef>
              <a:buSzTx/>
              <a:buNone/>
              <a:defRPr sz="1600"/>
            </a:lvl4pPr>
            <a:lvl5pPr marL="0" indent="514306" algn="ctr">
              <a:spcBef>
                <a:spcPts val="0"/>
              </a:spcBef>
              <a:buSz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63982590"/>
      </p:ext>
    </p:extLst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619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99637750"/>
      </p:ext>
    </p:extLst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4685853" y="1372941"/>
            <a:ext cx="2812852" cy="3315147"/>
          </a:xfrm>
          <a:prstGeom prst="rect">
            <a:avLst/>
          </a:prstGeom>
        </p:spPr>
        <p:txBody>
          <a:bodyPr lIns="51430" tIns="25715" rIns="51430" bIns="25715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1645295" y="1372941"/>
            <a:ext cx="2812852" cy="3315147"/>
          </a:xfrm>
          <a:prstGeom prst="rect">
            <a:avLst/>
          </a:prstGeom>
        </p:spPr>
        <p:txBody>
          <a:bodyPr/>
          <a:lstStyle>
            <a:lvl1pPr marL="165313" indent="-165313">
              <a:spcBef>
                <a:spcPts val="1688"/>
              </a:spcBef>
              <a:defRPr sz="1400"/>
            </a:lvl1pPr>
            <a:lvl2pPr marL="358176" indent="-165313">
              <a:spcBef>
                <a:spcPts val="1688"/>
              </a:spcBef>
              <a:defRPr sz="1400"/>
            </a:lvl2pPr>
            <a:lvl3pPr marL="551041" indent="-165313">
              <a:spcBef>
                <a:spcPts val="1688"/>
              </a:spcBef>
              <a:defRPr sz="1400"/>
            </a:lvl3pPr>
            <a:lvl4pPr marL="743905" indent="-165313">
              <a:spcBef>
                <a:spcPts val="1688"/>
              </a:spcBef>
              <a:defRPr sz="1400"/>
            </a:lvl4pPr>
            <a:lvl5pPr marL="936770" indent="-165313">
              <a:spcBef>
                <a:spcPts val="1688"/>
              </a:spcBef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75525471"/>
      </p:ext>
    </p:extLst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45297" y="669729"/>
            <a:ext cx="5853411" cy="380404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33169868"/>
      </p:ext>
    </p:extLst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4685853" y="2685604"/>
            <a:ext cx="2812852" cy="1989088"/>
          </a:xfrm>
          <a:prstGeom prst="rect">
            <a:avLst/>
          </a:prstGeom>
        </p:spPr>
        <p:txBody>
          <a:bodyPr lIns="51430" tIns="25715" rIns="51430" bIns="25715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4689132" y="468809"/>
            <a:ext cx="2812852" cy="1989088"/>
          </a:xfrm>
          <a:prstGeom prst="rect">
            <a:avLst/>
          </a:prstGeom>
        </p:spPr>
        <p:txBody>
          <a:bodyPr lIns="51430" tIns="25715" rIns="51430" bIns="25715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1645295" y="468811"/>
            <a:ext cx="2812852" cy="4205883"/>
          </a:xfrm>
          <a:prstGeom prst="rect">
            <a:avLst/>
          </a:prstGeom>
        </p:spPr>
        <p:txBody>
          <a:bodyPr lIns="51430" tIns="25715" rIns="51430" bIns="25715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98211279"/>
      </p:ext>
    </p:extLst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812729" y="3355330"/>
            <a:ext cx="5518547" cy="2272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812729" y="2257865"/>
            <a:ext cx="5518547" cy="34648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9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6450475"/>
      </p:ext>
    </p:extLst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143002" y="-1"/>
            <a:ext cx="6858001" cy="5143501"/>
          </a:xfrm>
          <a:prstGeom prst="rect">
            <a:avLst/>
          </a:prstGeom>
        </p:spPr>
        <p:txBody>
          <a:bodyPr lIns="51430" tIns="25715" rIns="51430" bIns="25715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5100642"/>
      </p:ext>
    </p:extLst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2376971" y="818740"/>
            <a:ext cx="4390058" cy="853902"/>
          </a:xfrm>
          <a:prstGeom prst="rect">
            <a:avLst/>
          </a:prstGeom>
        </p:spPr>
        <p:txBody>
          <a:bodyPr lIns="20089" tIns="20089" rIns="20089" bIns="20089"/>
          <a:lstStyle>
            <a:lvl1pPr>
              <a:defRPr sz="4100"/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half" idx="1"/>
          </p:nvPr>
        </p:nvSpPr>
        <p:spPr>
          <a:xfrm>
            <a:off x="2376971" y="1672644"/>
            <a:ext cx="4390058" cy="2486361"/>
          </a:xfrm>
          <a:prstGeom prst="rect">
            <a:avLst/>
          </a:prstGeom>
        </p:spPr>
        <p:txBody>
          <a:bodyPr lIns="20089" tIns="20089" rIns="20089" bIns="20089"/>
          <a:lstStyle>
            <a:lvl1pPr marL="208341" indent="-208341">
              <a:defRPr sz="1700"/>
            </a:lvl1pPr>
            <a:lvl2pPr marL="458350" indent="-208341">
              <a:defRPr sz="1700"/>
            </a:lvl2pPr>
            <a:lvl3pPr marL="708360" indent="-208341">
              <a:defRPr sz="1700"/>
            </a:lvl3pPr>
            <a:lvl4pPr marL="958369" indent="-208341">
              <a:defRPr sz="1700"/>
            </a:lvl4pPr>
            <a:lvl5pPr marL="1208378" indent="-208341">
              <a:defRPr sz="1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4478671" y="4302158"/>
            <a:ext cx="181639" cy="163685"/>
          </a:xfrm>
          <a:prstGeom prst="rect">
            <a:avLst/>
          </a:prstGeom>
        </p:spPr>
        <p:txBody>
          <a:bodyPr lIns="20089" tIns="20089" rIns="20089" bIns="20089"/>
          <a:lstStyle>
            <a:lvl1pPr>
              <a:defRPr sz="800"/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3926954"/>
      </p:ext>
    </p:extLst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45297" y="234404"/>
            <a:ext cx="5853411" cy="11385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7" tIns="26787" rIns="26787" bIns="2678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45297" y="1372941"/>
            <a:ext cx="5853411" cy="33151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7" tIns="26787" rIns="26787" bIns="2678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404744" y="4878958"/>
            <a:ext cx="327814" cy="300322"/>
          </a:xfrm>
          <a:prstGeom prst="rect">
            <a:avLst/>
          </a:prstGeom>
          <a:ln w="3175">
            <a:miter lim="400000"/>
          </a:ln>
        </p:spPr>
        <p:txBody>
          <a:bodyPr wrap="none" lIns="26787" tIns="26787" rIns="26787" bIns="26787">
            <a:spAutoFit/>
          </a:bodyPr>
          <a:lstStyle>
            <a:lvl1pPr>
              <a:defRPr sz="1600"/>
            </a:lvl1pPr>
          </a:lstStyle>
          <a:p>
            <a:pPr algn="ctr" defTabSz="308046" hangingPunct="0"/>
            <a:fld id="{86CB4B4D-7CA3-9044-876B-883B54F8677D}" type="slidenum">
              <a:rPr lang="en-US" kern="0" smtClea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pPr algn="ctr" defTabSz="308046" hangingPunct="0"/>
              <a:t>‹#›</a:t>
            </a:fld>
            <a:endParaRPr lang="en-US" kern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9752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transition xmlns:p14="http://schemas.microsoft.com/office/powerpoint/2010/main" spd="med"/>
  <p:txStyles>
    <p:titleStyle>
      <a:lvl1pPr marL="0" marR="0" indent="0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8576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57153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85729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514306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42882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71458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900035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028610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22230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72240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22248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72259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222269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72277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722287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972297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222306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8576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57153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85729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514306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42882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71458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900035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028610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9"/>
            <a:ext cx="8229600" cy="67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05784"/>
            <a:ext cx="8229600" cy="3488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892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Next Demi Bold"/>
          <a:ea typeface="+mj-ea"/>
          <a:cs typeface="Avenir Next Demi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34AD91"/>
        </a:buClr>
        <a:buFont typeface="Wingdings" charset="2"/>
        <a:buChar char="§"/>
        <a:defRPr sz="3200" kern="1200">
          <a:solidFill>
            <a:schemeClr val="tx1"/>
          </a:solidFill>
          <a:latin typeface="Avenir Next Regular"/>
          <a:ea typeface="+mn-ea"/>
          <a:cs typeface="Avenir Next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34AD91"/>
        </a:buClr>
        <a:buFont typeface="Arial"/>
        <a:buChar char="•"/>
        <a:defRPr sz="2800" kern="1200">
          <a:solidFill>
            <a:schemeClr val="tx1"/>
          </a:solidFill>
          <a:latin typeface="Avenir Next Regular"/>
          <a:ea typeface="+mn-ea"/>
          <a:cs typeface="Avenir Next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Next Regular"/>
          <a:ea typeface="+mn-ea"/>
          <a:cs typeface="Avenir Next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Next Regular"/>
          <a:ea typeface="+mn-ea"/>
          <a:cs typeface="Avenir Next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Next Regular"/>
          <a:ea typeface="+mn-ea"/>
          <a:cs typeface="Avenir Next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ctrTitle"/>
          </p:nvPr>
        </p:nvSpPr>
        <p:spPr>
          <a:xfrm>
            <a:off x="3757037" y="2658534"/>
            <a:ext cx="4741390" cy="2006130"/>
          </a:xfrm>
          <a:prstGeom prst="rect">
            <a:avLst/>
          </a:prstGeom>
        </p:spPr>
        <p:txBody>
          <a:bodyPr lIns="28572" tIns="28572" rIns="28572" bIns="28572">
            <a:normAutofit/>
          </a:bodyPr>
          <a:lstStyle/>
          <a:p>
            <a:pPr defTabSz="279285">
              <a:defRPr sz="357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Fabian Hueske</a:t>
            </a:r>
            <a:br>
              <a:rPr lang="en-US" sz="2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</a:br>
            <a:endParaRPr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279285">
              <a:defRPr sz="306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x-none" sz="2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Flink Forward</a:t>
            </a:r>
            <a:endParaRPr sz="2200" dirty="0">
              <a:solidFill>
                <a:schemeClr val="bg1"/>
              </a:solidFill>
              <a:latin typeface="Avenir Next Regular"/>
              <a:cs typeface="Avenir Next Regular"/>
            </a:endParaRPr>
          </a:p>
          <a:p>
            <a:pPr defTabSz="279285">
              <a:defRPr sz="3060" i="1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sz="2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Sep</a:t>
            </a:r>
            <a:r>
              <a:rPr sz="2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 </a:t>
            </a:r>
            <a:r>
              <a:rPr lang="en-US" sz="2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12</a:t>
            </a:r>
            <a:r>
              <a:rPr sz="2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, </a:t>
            </a:r>
            <a:r>
              <a:rPr sz="2200" dirty="0">
                <a:solidFill>
                  <a:schemeClr val="bg1"/>
                </a:solidFill>
                <a:latin typeface="Avenir Next Regular"/>
                <a:cs typeface="Avenir Next Regular"/>
              </a:rPr>
              <a:t>2016</a:t>
            </a:r>
          </a:p>
        </p:txBody>
      </p:sp>
      <p:pic>
        <p:nvPicPr>
          <p:cNvPr id="129" name="flink_squirrel_10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8411" y="2536905"/>
            <a:ext cx="2144395" cy="2144396"/>
          </a:xfrm>
          <a:prstGeom prst="rect">
            <a:avLst/>
          </a:prstGeom>
          <a:ln w="3175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1357204" y="767117"/>
            <a:ext cx="6429592" cy="10425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2" tIns="28572" rIns="28572" bIns="28572" anchor="ctr">
            <a:spAutoFit/>
          </a:bodyPr>
          <a:lstStyle/>
          <a:p>
            <a:pPr algn="ctr" defTabSz="328570" hangingPunct="0"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3200" dirty="0">
                <a:solidFill>
                  <a:prstClr val="white"/>
                </a:solidFill>
              </a:rPr>
              <a:t>Taking a </a:t>
            </a:r>
            <a:r>
              <a:rPr lang="en-US" sz="3200" dirty="0" smtClean="0">
                <a:solidFill>
                  <a:prstClr val="white"/>
                </a:solidFill>
              </a:rPr>
              <a:t>look </a:t>
            </a:r>
            <a:r>
              <a:rPr lang="en-US" sz="3200" dirty="0">
                <a:solidFill>
                  <a:prstClr val="white"/>
                </a:solidFill>
              </a:rPr>
              <a:t>under the hood of Apache </a:t>
            </a:r>
            <a:r>
              <a:rPr lang="en-US" sz="3200" dirty="0" err="1" smtClean="0">
                <a:solidFill>
                  <a:prstClr val="white"/>
                </a:solidFill>
              </a:rPr>
              <a:t>Flink’s</a:t>
            </a:r>
            <a:r>
              <a:rPr lang="en-US" sz="3200" baseline="30000" dirty="0" smtClean="0">
                <a:solidFill>
                  <a:prstClr val="white"/>
                </a:solidFill>
              </a:rPr>
              <a:t>®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en-US" sz="3200" dirty="0">
                <a:solidFill>
                  <a:prstClr val="white"/>
                </a:solidFill>
              </a:rPr>
              <a:t>relational APIs</a:t>
            </a:r>
            <a:endParaRPr lang="en-US" sz="3200" kern="0" baseline="30000" dirty="0">
              <a:solidFill>
                <a:srgbClr val="FFFFFF"/>
              </a:solidFill>
              <a:latin typeface="Avenir Next Demi Bold"/>
              <a:ea typeface="Helvetica Neue Medium"/>
              <a:cs typeface="Avenir Next Demi Bold"/>
              <a:sym typeface="Helvetica Neue Medium"/>
            </a:endParaRPr>
          </a:p>
        </p:txBody>
      </p:sp>
      <p:pic>
        <p:nvPicPr>
          <p:cNvPr id="3" name="Picture 2" descr="ew5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114" y="3487474"/>
            <a:ext cx="2387600" cy="37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899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Flink’s</a:t>
            </a:r>
            <a:r>
              <a:rPr lang="en-US" dirty="0" smtClean="0"/>
              <a:t> Relational 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5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APIs in Flink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05784"/>
            <a:ext cx="8229600" cy="3739031"/>
          </a:xfrm>
        </p:spPr>
        <p:txBody>
          <a:bodyPr>
            <a:normAutofit fontScale="77500" lnSpcReduction="20000"/>
          </a:bodyPr>
          <a:lstStyle/>
          <a:p>
            <a:r>
              <a:rPr lang="x-none" dirty="0" smtClean="0"/>
              <a:t>Flink features two relational APIs</a:t>
            </a:r>
          </a:p>
          <a:p>
            <a:pPr lvl="1"/>
            <a:r>
              <a:rPr lang="x-none" dirty="0" smtClean="0"/>
              <a:t>Table API (since Flink 0.9.0)</a:t>
            </a:r>
          </a:p>
          <a:p>
            <a:pPr lvl="1"/>
            <a:r>
              <a:rPr lang="x-none" dirty="0" smtClean="0"/>
              <a:t>SQL (since Flink 1.1.0)</a:t>
            </a:r>
          </a:p>
          <a:p>
            <a:endParaRPr lang="is-IS" dirty="0" smtClean="0"/>
          </a:p>
          <a:p>
            <a:r>
              <a:rPr lang="is-IS" dirty="0"/>
              <a:t>Equivalent feature set (at the moment</a:t>
            </a:r>
            <a:r>
              <a:rPr lang="is-IS" dirty="0" smtClean="0"/>
              <a:t>)</a:t>
            </a:r>
          </a:p>
          <a:p>
            <a:pPr lvl="1"/>
            <a:r>
              <a:rPr lang="is-IS" dirty="0" smtClean="0"/>
              <a:t>Table API and SQL can be mixed</a:t>
            </a:r>
            <a:endParaRPr lang="is-IS" dirty="0"/>
          </a:p>
          <a:p>
            <a:pPr lvl="1"/>
            <a:endParaRPr lang="is-IS" dirty="0" smtClean="0"/>
          </a:p>
          <a:p>
            <a:r>
              <a:rPr lang="is-IS" dirty="0" smtClean="0"/>
              <a:t>Both are tightly integrated with Flink’s core APIs</a:t>
            </a:r>
          </a:p>
          <a:p>
            <a:pPr lvl="1"/>
            <a:r>
              <a:rPr lang="is-IS" dirty="0" smtClean="0"/>
              <a:t>DataStream</a:t>
            </a:r>
            <a:endParaRPr lang="is-IS" dirty="0" smtClean="0"/>
          </a:p>
          <a:p>
            <a:pPr lvl="1"/>
            <a:r>
              <a:rPr lang="is-IS" dirty="0" smtClean="0"/>
              <a:t>DataSet</a:t>
            </a:r>
            <a:endParaRPr lang="is-IS" dirty="0" smtClean="0"/>
          </a:p>
          <a:p>
            <a:pPr lvl="1"/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06796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 API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10369"/>
            <a:ext cx="8229600" cy="3488841"/>
          </a:xfrm>
        </p:spPr>
        <p:txBody>
          <a:bodyPr>
            <a:normAutofit/>
          </a:bodyPr>
          <a:lstStyle/>
          <a:p>
            <a:r>
              <a:rPr lang="x-none" sz="2800" dirty="0" smtClean="0"/>
              <a:t>Language INtegrated </a:t>
            </a:r>
            <a:r>
              <a:rPr lang="x-none" sz="2800" dirty="0"/>
              <a:t>Query (LINQ</a:t>
            </a:r>
            <a:r>
              <a:rPr lang="x-none" sz="2800" dirty="0" smtClean="0"/>
              <a:t>) API</a:t>
            </a:r>
          </a:p>
          <a:p>
            <a:pPr lvl="1"/>
            <a:r>
              <a:rPr lang="x-none" sz="2400" dirty="0" smtClean="0"/>
              <a:t>Queries are </a:t>
            </a:r>
            <a:r>
              <a:rPr lang="x-none" sz="2400" i="1" dirty="0" smtClean="0"/>
              <a:t>not</a:t>
            </a:r>
            <a:r>
              <a:rPr lang="x-none" sz="2400" dirty="0" smtClean="0"/>
              <a:t> embedded as String</a:t>
            </a:r>
          </a:p>
          <a:p>
            <a:pPr lvl="1"/>
            <a:endParaRPr lang="x-none" sz="2400" dirty="0"/>
          </a:p>
          <a:p>
            <a:r>
              <a:rPr lang="x-none" sz="2800" dirty="0" smtClean="0"/>
              <a:t>Centered around </a:t>
            </a:r>
            <a:r>
              <a:rPr lang="x-none" sz="2800" i="1" dirty="0" smtClean="0"/>
              <a:t>Table</a:t>
            </a:r>
            <a:r>
              <a:rPr lang="x-none" sz="2800" dirty="0" smtClean="0"/>
              <a:t> objects</a:t>
            </a:r>
          </a:p>
          <a:p>
            <a:pPr lvl="1"/>
            <a:r>
              <a:rPr lang="x-none" sz="2400" dirty="0" smtClean="0"/>
              <a:t>Operations are applied on Tables and return a Table</a:t>
            </a:r>
          </a:p>
          <a:p>
            <a:endParaRPr lang="x-none" sz="2800" dirty="0" smtClean="0"/>
          </a:p>
          <a:p>
            <a:r>
              <a:rPr lang="is-IS" sz="2800" dirty="0" smtClean="0"/>
              <a:t>Available in Java and Scala</a:t>
            </a:r>
          </a:p>
        </p:txBody>
      </p:sp>
    </p:spTree>
    <p:extLst>
      <p:ext uri="{BB962C8B-B14F-4D97-AF65-F5344CB8AC3E}">
        <p14:creationId xmlns:p14="http://schemas.microsoft.com/office/powerpoint/2010/main" val="418389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 API Example (streaming)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199" y="1105784"/>
            <a:ext cx="8446139" cy="3729623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sz="1400" dirty="0" err="1">
                <a:latin typeface="Menlo Regular"/>
                <a:cs typeface="Menlo Regular"/>
              </a:rPr>
              <a:t>v</a:t>
            </a:r>
            <a:r>
              <a:rPr lang="en-US" sz="1400" dirty="0" err="1" smtClean="0">
                <a:latin typeface="Menlo Regular"/>
                <a:cs typeface="Menlo Regular"/>
              </a:rPr>
              <a:t>al</a:t>
            </a:r>
            <a:r>
              <a:rPr lang="en-US" sz="1400" dirty="0" smtClean="0">
                <a:latin typeface="Menlo Regular"/>
                <a:cs typeface="Menlo Regular"/>
              </a:rPr>
              <a:t> </a:t>
            </a:r>
            <a:r>
              <a:rPr lang="en-US" sz="1400" dirty="0" err="1" smtClean="0">
                <a:latin typeface="Menlo Regular"/>
                <a:cs typeface="Menlo Regular"/>
              </a:rPr>
              <a:t>sensorData</a:t>
            </a:r>
            <a:r>
              <a:rPr lang="en-US" sz="1400" dirty="0" smtClean="0">
                <a:latin typeface="Menlo Regular"/>
                <a:cs typeface="Menlo Regular"/>
              </a:rPr>
              <a:t>: DataStream[(String, Long, Double)] = ???</a:t>
            </a:r>
          </a:p>
          <a:p>
            <a:pPr marL="457200" lvl="1" indent="0">
              <a:buNone/>
            </a:pPr>
            <a:endParaRPr lang="en-US" sz="1400" dirty="0" smtClean="0">
              <a:latin typeface="Menlo Regular"/>
              <a:cs typeface="Menlo Regular"/>
            </a:endParaRPr>
          </a:p>
          <a:p>
            <a:pPr marL="457200" lvl="1" indent="0">
              <a:buNone/>
            </a:pPr>
            <a:r>
              <a:rPr lang="en-US" sz="1400" i="1" dirty="0" smtClean="0">
                <a:solidFill>
                  <a:srgbClr val="008000"/>
                </a:solidFill>
                <a:latin typeface="Menlo Regular"/>
                <a:cs typeface="Menlo Regular"/>
              </a:rPr>
              <a:t>// convert </a:t>
            </a:r>
            <a:r>
              <a:rPr lang="en-US" sz="1400" i="1" dirty="0" err="1" smtClean="0">
                <a:solidFill>
                  <a:srgbClr val="008000"/>
                </a:solidFill>
                <a:latin typeface="Menlo Regular"/>
                <a:cs typeface="Menlo Regular"/>
              </a:rPr>
              <a:t>DataSet</a:t>
            </a:r>
            <a:r>
              <a:rPr lang="en-US" sz="1400" i="1" dirty="0" smtClean="0">
                <a:solidFill>
                  <a:srgbClr val="008000"/>
                </a:solidFill>
                <a:latin typeface="Menlo Regular"/>
                <a:cs typeface="Menlo Regular"/>
              </a:rPr>
              <a:t> into Table</a:t>
            </a:r>
          </a:p>
          <a:p>
            <a:pPr marL="457200" lvl="1" indent="0">
              <a:buNone/>
            </a:pPr>
            <a:r>
              <a:rPr lang="en-US" sz="1400" dirty="0" err="1" smtClean="0">
                <a:latin typeface="Menlo Regular"/>
                <a:cs typeface="Menlo Regular"/>
              </a:rPr>
              <a:t>val</a:t>
            </a:r>
            <a:r>
              <a:rPr lang="en-US" sz="1400" dirty="0" smtClean="0">
                <a:latin typeface="Menlo Regular"/>
                <a:cs typeface="Menlo Regular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Menlo Regular"/>
                <a:cs typeface="Menlo Regular"/>
              </a:rPr>
              <a:t>sensorTable</a:t>
            </a:r>
            <a:r>
              <a:rPr lang="en-US" sz="1400" dirty="0">
                <a:latin typeface="Menlo Regular"/>
                <a:cs typeface="Menlo Regular"/>
              </a:rPr>
              <a:t>: Table = </a:t>
            </a:r>
            <a:r>
              <a:rPr lang="en-US" sz="1400" dirty="0" err="1" smtClean="0">
                <a:latin typeface="Menlo Regular"/>
                <a:cs typeface="Menlo Regular"/>
              </a:rPr>
              <a:t>sensorData</a:t>
            </a:r>
            <a:endParaRPr lang="en-US" sz="1400" dirty="0" smtClean="0">
              <a:latin typeface="Menlo Regular"/>
              <a:cs typeface="Menlo Regular"/>
            </a:endParaRPr>
          </a:p>
          <a:p>
            <a:pPr marL="457200" lvl="1" indent="0">
              <a:buNone/>
            </a:pPr>
            <a:r>
              <a:rPr lang="en-US" sz="1400" dirty="0">
                <a:latin typeface="Menlo Regular"/>
                <a:cs typeface="Menlo Regular"/>
              </a:rPr>
              <a:t> </a:t>
            </a:r>
            <a:r>
              <a:rPr lang="en-US" sz="1400" dirty="0" smtClean="0">
                <a:latin typeface="Menlo Regular"/>
                <a:cs typeface="Menlo Regular"/>
              </a:rPr>
              <a:t> .</a:t>
            </a:r>
            <a:r>
              <a:rPr lang="en-US" sz="1400" dirty="0" err="1">
                <a:latin typeface="Menlo Regular"/>
                <a:cs typeface="Menlo Regular"/>
              </a:rPr>
              <a:t>toTable</a:t>
            </a:r>
            <a:r>
              <a:rPr lang="en-US" sz="1400" dirty="0">
                <a:latin typeface="Menlo Regular"/>
                <a:cs typeface="Menlo Regular"/>
              </a:rPr>
              <a:t>(</a:t>
            </a:r>
            <a:r>
              <a:rPr lang="en-US" sz="1400" dirty="0" err="1">
                <a:latin typeface="Menlo Regular"/>
                <a:cs typeface="Menlo Regular"/>
              </a:rPr>
              <a:t>tableEnv</a:t>
            </a:r>
            <a:r>
              <a:rPr lang="en-US" sz="1400" dirty="0">
                <a:latin typeface="Menlo Regular"/>
                <a:cs typeface="Menlo Regular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Regular"/>
                <a:cs typeface="Menlo Regular"/>
              </a:rPr>
              <a:t>'location</a:t>
            </a:r>
            <a:r>
              <a:rPr lang="en-US" sz="1400" dirty="0">
                <a:latin typeface="Menlo Regular"/>
                <a:cs typeface="Menlo Regular"/>
              </a:rPr>
              <a:t>, </a:t>
            </a:r>
            <a:r>
              <a:rPr lang="en-US" sz="1400" dirty="0" smtClean="0">
                <a:solidFill>
                  <a:srgbClr val="0000FF"/>
                </a:solidFill>
                <a:latin typeface="Menlo Regular"/>
                <a:cs typeface="Menlo Regular"/>
              </a:rPr>
              <a:t>’time</a:t>
            </a:r>
            <a:r>
              <a:rPr lang="en-US" sz="1400" dirty="0" smtClean="0">
                <a:latin typeface="Menlo Regular"/>
                <a:cs typeface="Menlo Regular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Regular"/>
                <a:cs typeface="Menlo Regular"/>
              </a:rPr>
              <a:t>'</a:t>
            </a:r>
            <a:r>
              <a:rPr lang="en-US" sz="1400" dirty="0" err="1">
                <a:solidFill>
                  <a:srgbClr val="0000FF"/>
                </a:solidFill>
                <a:latin typeface="Menlo Regular"/>
                <a:cs typeface="Menlo Regular"/>
              </a:rPr>
              <a:t>tempF</a:t>
            </a:r>
            <a:r>
              <a:rPr lang="en-US" sz="1400" dirty="0">
                <a:latin typeface="Menlo Regular"/>
                <a:cs typeface="Menlo Regular"/>
              </a:rPr>
              <a:t>) </a:t>
            </a:r>
            <a:endParaRPr lang="en-US" sz="1400" dirty="0" smtClean="0">
              <a:latin typeface="Menlo Regular"/>
              <a:cs typeface="Menlo Regular"/>
            </a:endParaRPr>
          </a:p>
          <a:p>
            <a:pPr marL="457200" lvl="1" indent="0">
              <a:buNone/>
            </a:pPr>
            <a:endParaRPr lang="en-US" sz="1500" dirty="0" smtClean="0">
              <a:latin typeface="Menlo Regular"/>
              <a:cs typeface="Menlo Regular"/>
            </a:endParaRPr>
          </a:p>
          <a:p>
            <a:pPr marL="457200" lvl="1" indent="0">
              <a:buNone/>
            </a:pPr>
            <a:r>
              <a:rPr lang="en-US" sz="1800" i="1" dirty="0" smtClean="0">
                <a:solidFill>
                  <a:srgbClr val="008000"/>
                </a:solidFill>
                <a:latin typeface="Menlo Regular"/>
                <a:cs typeface="Menlo Regular"/>
              </a:rPr>
              <a:t>// define query on Table</a:t>
            </a:r>
          </a:p>
          <a:p>
            <a:pPr marL="457200" lvl="1" indent="0">
              <a:buNone/>
            </a:pPr>
            <a:r>
              <a:rPr lang="en-US" sz="1800" dirty="0" err="1" smtClean="0">
                <a:latin typeface="Menlo Regular"/>
                <a:cs typeface="Menlo Regular"/>
              </a:rPr>
              <a:t>val</a:t>
            </a:r>
            <a:r>
              <a:rPr lang="en-US" sz="1800" dirty="0" smtClean="0">
                <a:latin typeface="Menlo Regular"/>
                <a:cs typeface="Menlo Regular"/>
              </a:rPr>
              <a:t> </a:t>
            </a:r>
            <a:r>
              <a:rPr lang="en-US" sz="1800" dirty="0" err="1">
                <a:latin typeface="Menlo Regular"/>
                <a:cs typeface="Menlo Regular"/>
              </a:rPr>
              <a:t>avgTempCTable</a:t>
            </a:r>
            <a:r>
              <a:rPr lang="en-US" sz="1800" dirty="0">
                <a:latin typeface="Menlo Regular"/>
                <a:cs typeface="Menlo Regular"/>
              </a:rPr>
              <a:t>: Table </a:t>
            </a:r>
            <a:r>
              <a:rPr lang="en-US" sz="1800" dirty="0" smtClean="0">
                <a:latin typeface="Menlo Regular"/>
                <a:cs typeface="Menlo Regular"/>
              </a:rPr>
              <a:t>= </a:t>
            </a:r>
            <a:r>
              <a:rPr lang="en-US" sz="1800" dirty="0" err="1" smtClean="0">
                <a:solidFill>
                  <a:srgbClr val="FF0000"/>
                </a:solidFill>
                <a:latin typeface="Menlo Regular"/>
                <a:cs typeface="Menlo Regular"/>
              </a:rPr>
              <a:t>sensorTable</a:t>
            </a:r>
            <a:endParaRPr lang="en-US" sz="1800" dirty="0" smtClean="0">
              <a:solidFill>
                <a:srgbClr val="FF0000"/>
              </a:solidFill>
              <a:latin typeface="Menlo Regular"/>
              <a:cs typeface="Menlo Regular"/>
            </a:endParaRPr>
          </a:p>
          <a:p>
            <a:pPr marL="457200" lvl="1" indent="0">
              <a:buNone/>
            </a:pPr>
            <a:r>
              <a:rPr lang="en-US" sz="1800" dirty="0" smtClean="0">
                <a:latin typeface="Menlo Regular"/>
                <a:cs typeface="Menlo Regular"/>
              </a:rPr>
              <a:t>  .</a:t>
            </a:r>
            <a:r>
              <a:rPr lang="en-US" sz="1800" b="1" dirty="0" err="1">
                <a:latin typeface="Menlo Regular"/>
                <a:cs typeface="Menlo Regular"/>
              </a:rPr>
              <a:t>groupBy</a:t>
            </a:r>
            <a:r>
              <a:rPr lang="en-US" sz="1800" dirty="0" smtClean="0">
                <a:latin typeface="Menlo Regular"/>
                <a:cs typeface="Menlo Regular"/>
              </a:rPr>
              <a:t>(</a:t>
            </a:r>
            <a:r>
              <a:rPr lang="en-US" sz="1800" dirty="0" smtClean="0">
                <a:solidFill>
                  <a:srgbClr val="0000FF"/>
                </a:solidFill>
                <a:latin typeface="Menlo Regular"/>
                <a:cs typeface="Menlo Regular"/>
              </a:rPr>
              <a:t>'location</a:t>
            </a:r>
            <a:r>
              <a:rPr lang="en-US" sz="1800" dirty="0" smtClean="0">
                <a:latin typeface="Menlo Regular"/>
                <a:cs typeface="Menlo Regular"/>
              </a:rPr>
              <a:t>)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Menlo Regular"/>
                <a:cs typeface="Menlo Regular"/>
              </a:rPr>
              <a:t>  .</a:t>
            </a:r>
            <a:r>
              <a:rPr lang="en-US" sz="1800" b="1" dirty="0" smtClean="0">
                <a:latin typeface="Menlo Regular"/>
                <a:cs typeface="Menlo Regular"/>
              </a:rPr>
              <a:t>window</a:t>
            </a:r>
            <a:r>
              <a:rPr lang="en-US" sz="1800" dirty="0" smtClean="0">
                <a:latin typeface="Menlo Regular"/>
                <a:cs typeface="Menlo Regular"/>
              </a:rPr>
              <a:t>(Tumble over 1.days </a:t>
            </a:r>
            <a:r>
              <a:rPr lang="en-US" sz="1800" dirty="0">
                <a:latin typeface="Menlo Regular"/>
                <a:cs typeface="Menlo Regular"/>
              </a:rPr>
              <a:t>on '</a:t>
            </a:r>
            <a:r>
              <a:rPr lang="en-US" sz="1800" dirty="0" err="1">
                <a:latin typeface="Menlo Regular"/>
                <a:cs typeface="Menlo Regular"/>
              </a:rPr>
              <a:t>rowtime</a:t>
            </a:r>
            <a:r>
              <a:rPr lang="en-US" sz="1800" dirty="0" smtClean="0">
                <a:latin typeface="Menlo Regular"/>
                <a:cs typeface="Menlo Regular"/>
              </a:rPr>
              <a:t> as </a:t>
            </a:r>
            <a:r>
              <a:rPr lang="en-US" sz="1800" dirty="0">
                <a:latin typeface="Menlo Regular"/>
                <a:cs typeface="Menlo Regular"/>
              </a:rPr>
              <a:t>'</a:t>
            </a:r>
            <a:r>
              <a:rPr lang="en-US" sz="1800" dirty="0" smtClean="0">
                <a:latin typeface="Menlo Regular"/>
                <a:cs typeface="Menlo Regular"/>
              </a:rPr>
              <a:t>w)</a:t>
            </a:r>
          </a:p>
          <a:p>
            <a:pPr marL="457200" lvl="1" indent="0">
              <a:buNone/>
            </a:pPr>
            <a:r>
              <a:rPr lang="en-US" sz="1800" dirty="0">
                <a:latin typeface="Menlo Regular"/>
                <a:cs typeface="Menlo Regular"/>
              </a:rPr>
              <a:t> </a:t>
            </a:r>
            <a:r>
              <a:rPr lang="en-US" sz="1800" dirty="0" smtClean="0">
                <a:latin typeface="Menlo Regular"/>
                <a:cs typeface="Menlo Regular"/>
              </a:rPr>
              <a:t> .</a:t>
            </a:r>
            <a:r>
              <a:rPr lang="en-US" sz="1800" b="1" dirty="0">
                <a:latin typeface="Menlo Regular"/>
                <a:cs typeface="Menlo Regular"/>
              </a:rPr>
              <a:t>select</a:t>
            </a:r>
            <a:r>
              <a:rPr lang="en-US" sz="1800" dirty="0">
                <a:latin typeface="Menlo Regular"/>
                <a:cs typeface="Menlo Regular"/>
              </a:rPr>
              <a:t>('</a:t>
            </a:r>
            <a:r>
              <a:rPr lang="en-US" sz="1800" dirty="0" err="1">
                <a:latin typeface="Menlo Regular"/>
                <a:cs typeface="Menlo Regular"/>
              </a:rPr>
              <a:t>w.start</a:t>
            </a:r>
            <a:r>
              <a:rPr lang="en-US" sz="1800" dirty="0">
                <a:latin typeface="Menlo Regular"/>
                <a:cs typeface="Menlo Regular"/>
              </a:rPr>
              <a:t> as 'day, </a:t>
            </a:r>
            <a:r>
              <a:rPr lang="en-US" sz="1800" dirty="0" smtClean="0">
                <a:solidFill>
                  <a:srgbClr val="0000FF"/>
                </a:solidFill>
                <a:latin typeface="Menlo Regular"/>
                <a:cs typeface="Menlo Regular"/>
              </a:rPr>
              <a:t>'location</a:t>
            </a:r>
            <a:r>
              <a:rPr lang="en-US" sz="1800" dirty="0" smtClean="0">
                <a:latin typeface="Menlo Regular"/>
                <a:cs typeface="Menlo Regular"/>
              </a:rPr>
              <a:t>, </a:t>
            </a:r>
            <a:br>
              <a:rPr lang="en-US" sz="1800" dirty="0" smtClean="0">
                <a:latin typeface="Menlo Regular"/>
                <a:cs typeface="Menlo Regular"/>
              </a:rPr>
            </a:br>
            <a:r>
              <a:rPr lang="en-US" sz="1800" dirty="0" smtClean="0">
                <a:latin typeface="Menlo Regular"/>
                <a:cs typeface="Menlo Regular"/>
              </a:rPr>
              <a:t>    ((</a:t>
            </a:r>
            <a:r>
              <a:rPr lang="en-US" sz="1800" dirty="0" smtClean="0">
                <a:solidFill>
                  <a:srgbClr val="0000FF"/>
                </a:solidFill>
                <a:latin typeface="Menlo Regular"/>
                <a:cs typeface="Menlo Regular"/>
              </a:rPr>
              <a:t>'</a:t>
            </a:r>
            <a:r>
              <a:rPr lang="en-US" sz="1800" dirty="0" err="1" smtClean="0">
                <a:solidFill>
                  <a:srgbClr val="0000FF"/>
                </a:solidFill>
                <a:latin typeface="Menlo Regular"/>
                <a:cs typeface="Menlo Regular"/>
              </a:rPr>
              <a:t>tempF</a:t>
            </a:r>
            <a:r>
              <a:rPr lang="en-US" sz="1800" dirty="0" err="1" smtClean="0">
                <a:latin typeface="Menlo Regular"/>
                <a:cs typeface="Menlo Regular"/>
              </a:rPr>
              <a:t>.avg</a:t>
            </a:r>
            <a:r>
              <a:rPr lang="en-US" sz="1800" dirty="0" smtClean="0">
                <a:solidFill>
                  <a:srgbClr val="0000FF"/>
                </a:solidFill>
                <a:latin typeface="Menlo Regular"/>
                <a:cs typeface="Menlo Regular"/>
              </a:rPr>
              <a:t> </a:t>
            </a:r>
            <a:r>
              <a:rPr lang="en-US" sz="1800" dirty="0" smtClean="0">
                <a:latin typeface="Menlo Regular"/>
                <a:cs typeface="Menlo Regular"/>
              </a:rPr>
              <a:t>- 32) * 0.556) as '</a:t>
            </a:r>
            <a:r>
              <a:rPr lang="en-US" sz="1800" dirty="0" err="1" smtClean="0">
                <a:latin typeface="Menlo Regular"/>
                <a:cs typeface="Menlo Regular"/>
              </a:rPr>
              <a:t>avgTempC</a:t>
            </a:r>
            <a:r>
              <a:rPr lang="en-US" sz="1800" dirty="0" smtClean="0">
                <a:latin typeface="Menlo Regular"/>
                <a:cs typeface="Menlo Regular"/>
              </a:rPr>
              <a:t>)</a:t>
            </a:r>
            <a:br>
              <a:rPr lang="en-US" sz="1800" dirty="0" smtClean="0">
                <a:latin typeface="Menlo Regular"/>
                <a:cs typeface="Menlo Regular"/>
              </a:rPr>
            </a:br>
            <a:r>
              <a:rPr lang="en-US" sz="1800" dirty="0" smtClean="0">
                <a:latin typeface="Menlo Regular"/>
                <a:cs typeface="Menlo Regular"/>
              </a:rPr>
              <a:t>  </a:t>
            </a:r>
            <a:r>
              <a:rPr lang="en-US" sz="1800" dirty="0">
                <a:latin typeface="Menlo Regular"/>
                <a:cs typeface="Menlo Regular"/>
              </a:rPr>
              <a:t>.</a:t>
            </a:r>
            <a:r>
              <a:rPr lang="en-US" sz="1800" b="1" dirty="0">
                <a:latin typeface="Menlo Regular"/>
                <a:cs typeface="Menlo Regular"/>
              </a:rPr>
              <a:t>where</a:t>
            </a:r>
            <a:r>
              <a:rPr lang="en-US" sz="1800" dirty="0">
                <a:latin typeface="Menlo Regular"/>
                <a:cs typeface="Menlo Regular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Menlo Regular"/>
                <a:cs typeface="Menlo Regular"/>
              </a:rPr>
              <a:t>'location </a:t>
            </a:r>
            <a:r>
              <a:rPr lang="en-US" sz="1800" dirty="0">
                <a:latin typeface="Menlo Regular"/>
                <a:cs typeface="Menlo Regular"/>
              </a:rPr>
              <a:t>like "room%")</a:t>
            </a:r>
            <a:endParaRPr lang="is-IS" sz="1600" dirty="0" smtClean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9689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x-none" dirty="0" smtClean="0"/>
              <a:t>Standard SQL</a:t>
            </a:r>
          </a:p>
          <a:p>
            <a:endParaRPr lang="x-none" dirty="0" smtClean="0"/>
          </a:p>
          <a:p>
            <a:r>
              <a:rPr lang="x-none" dirty="0"/>
              <a:t>Queries are embedded as </a:t>
            </a:r>
            <a:r>
              <a:rPr lang="x-none" dirty="0" smtClean="0"/>
              <a:t>String</a:t>
            </a:r>
            <a:r>
              <a:rPr lang="en-US" dirty="0" smtClean="0"/>
              <a:t>s</a:t>
            </a:r>
            <a:r>
              <a:rPr lang="x-none" dirty="0" smtClean="0"/>
              <a:t> </a:t>
            </a:r>
            <a:r>
              <a:rPr lang="x-none" dirty="0"/>
              <a:t>into </a:t>
            </a:r>
            <a:r>
              <a:rPr lang="x-none" dirty="0" smtClean="0"/>
              <a:t>program</a:t>
            </a:r>
            <a:r>
              <a:rPr lang="en-US" dirty="0" smtClean="0"/>
              <a:t>s</a:t>
            </a:r>
            <a:endParaRPr lang="x-none" dirty="0"/>
          </a:p>
          <a:p>
            <a:endParaRPr lang="x-none" dirty="0" smtClean="0"/>
          </a:p>
          <a:p>
            <a:r>
              <a:rPr lang="x-none" dirty="0" smtClean="0"/>
              <a:t>Referenced tables must be registered</a:t>
            </a:r>
          </a:p>
          <a:p>
            <a:endParaRPr lang="x-none" dirty="0" smtClean="0"/>
          </a:p>
          <a:p>
            <a:r>
              <a:rPr lang="x-none" dirty="0" smtClean="0"/>
              <a:t>Queries return a Table object</a:t>
            </a:r>
          </a:p>
          <a:p>
            <a:pPr lvl="1"/>
            <a:r>
              <a:rPr lang="x-none" dirty="0" smtClean="0"/>
              <a:t>Integration with Table API</a:t>
            </a:r>
            <a:endParaRPr lang="x-none" dirty="0"/>
          </a:p>
          <a:p>
            <a:pPr lvl="1"/>
            <a:endParaRPr lang="x-none" dirty="0" smtClean="0"/>
          </a:p>
          <a:p>
            <a:pPr lvl="1"/>
            <a:endParaRPr lang="x-none" dirty="0" smtClean="0"/>
          </a:p>
          <a:p>
            <a:pPr lvl="1"/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117515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SQL Example (batch)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05784"/>
            <a:ext cx="8455178" cy="3729623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1400" i="1" dirty="0">
                <a:solidFill>
                  <a:srgbClr val="008000"/>
                </a:solidFill>
                <a:latin typeface="Menlo Regular"/>
                <a:cs typeface="Menlo Regular"/>
              </a:rPr>
              <a:t>// </a:t>
            </a:r>
            <a:r>
              <a:rPr lang="en-US" sz="1400" i="1" dirty="0" smtClean="0">
                <a:solidFill>
                  <a:srgbClr val="008000"/>
                </a:solidFill>
                <a:latin typeface="Menlo Regular"/>
                <a:cs typeface="Menlo Regular"/>
              </a:rPr>
              <a:t>define &amp; register external Table</a:t>
            </a:r>
            <a:endParaRPr lang="en-US" sz="1400" i="1" dirty="0">
              <a:solidFill>
                <a:srgbClr val="008000"/>
              </a:solidFill>
              <a:latin typeface="Menlo Regular"/>
              <a:cs typeface="Menlo Regular"/>
            </a:endParaRPr>
          </a:p>
          <a:p>
            <a:pPr marL="457200" lvl="1" indent="0">
              <a:buNone/>
            </a:pPr>
            <a:r>
              <a:rPr lang="en-US" sz="1400" dirty="0" err="1" smtClean="0">
                <a:latin typeface="Menlo Regular"/>
                <a:cs typeface="Menlo Regular"/>
              </a:rPr>
              <a:t>val</a:t>
            </a:r>
            <a:r>
              <a:rPr lang="en-US" sz="1400" dirty="0" smtClean="0">
                <a:latin typeface="Menlo Regular"/>
                <a:cs typeface="Menlo Regular"/>
              </a:rPr>
              <a:t> </a:t>
            </a:r>
            <a:r>
              <a:rPr lang="en-US" sz="1400" dirty="0" err="1" smtClean="0">
                <a:latin typeface="Menlo Regular"/>
                <a:cs typeface="Menlo Regular"/>
              </a:rPr>
              <a:t>sensorTable</a:t>
            </a:r>
            <a:r>
              <a:rPr lang="en-US" sz="1400" dirty="0" smtClean="0">
                <a:latin typeface="Menlo Regular"/>
                <a:cs typeface="Menlo Regular"/>
              </a:rPr>
              <a:t>: new </a:t>
            </a:r>
            <a:r>
              <a:rPr lang="en-US" sz="1400" dirty="0" err="1" smtClean="0">
                <a:latin typeface="Menlo Regular"/>
                <a:cs typeface="Menlo Regular"/>
              </a:rPr>
              <a:t>CsvTableSource</a:t>
            </a:r>
            <a:r>
              <a:rPr lang="en-US" sz="1400" dirty="0" smtClean="0">
                <a:latin typeface="Menlo Regular"/>
                <a:cs typeface="Menlo Regular"/>
              </a:rPr>
              <a:t>(</a:t>
            </a:r>
            <a:br>
              <a:rPr lang="en-US" sz="1400" dirty="0" smtClean="0">
                <a:latin typeface="Menlo Regular"/>
                <a:cs typeface="Menlo Regular"/>
              </a:rPr>
            </a:br>
            <a:r>
              <a:rPr lang="en-US" sz="1400" dirty="0" smtClean="0">
                <a:latin typeface="Menlo Regular"/>
                <a:cs typeface="Menlo Regular"/>
              </a:rPr>
              <a:t> </a:t>
            </a:r>
            <a:r>
              <a:rPr lang="en-US" sz="1400" dirty="0">
                <a:latin typeface="Menlo Regular"/>
                <a:cs typeface="Menlo Regular"/>
              </a:rPr>
              <a:t> "/</a:t>
            </a:r>
            <a:r>
              <a:rPr lang="en-US" sz="1400" dirty="0" smtClean="0">
                <a:latin typeface="Menlo Regular"/>
                <a:cs typeface="Menlo Regular"/>
              </a:rPr>
              <a:t>path/to</a:t>
            </a:r>
            <a:r>
              <a:rPr lang="en-US" sz="1400" dirty="0">
                <a:latin typeface="Menlo Regular"/>
                <a:cs typeface="Menlo Regular"/>
              </a:rPr>
              <a:t>/data", </a:t>
            </a:r>
            <a:r>
              <a:rPr lang="en-US" sz="1400" dirty="0" smtClean="0">
                <a:latin typeface="Menlo Regular"/>
                <a:cs typeface="Menlo Regular"/>
              </a:rPr>
              <a:t/>
            </a:r>
            <a:br>
              <a:rPr lang="en-US" sz="1400" dirty="0" smtClean="0">
                <a:latin typeface="Menlo Regular"/>
                <a:cs typeface="Menlo Regular"/>
              </a:rPr>
            </a:br>
            <a:r>
              <a:rPr lang="en-US" sz="1400" dirty="0" smtClean="0">
                <a:latin typeface="Menlo Regular"/>
                <a:cs typeface="Menlo Regular"/>
              </a:rPr>
              <a:t>  </a:t>
            </a:r>
            <a:r>
              <a:rPr lang="en-US" sz="1400" dirty="0">
                <a:latin typeface="Menlo Regular"/>
                <a:cs typeface="Menlo Regular"/>
              </a:rPr>
              <a:t>Array("</a:t>
            </a:r>
            <a:r>
              <a:rPr lang="en-US" sz="1400" dirty="0" smtClean="0">
                <a:solidFill>
                  <a:srgbClr val="0000FF"/>
                </a:solidFill>
                <a:latin typeface="Menlo Regular"/>
                <a:cs typeface="Menlo Regular"/>
              </a:rPr>
              <a:t>location</a:t>
            </a:r>
            <a:r>
              <a:rPr lang="en-US" sz="1400" dirty="0">
                <a:latin typeface="Menlo Regular"/>
                <a:cs typeface="Menlo Regular"/>
              </a:rPr>
              <a:t>", "</a:t>
            </a:r>
            <a:r>
              <a:rPr lang="en-US" sz="1400" dirty="0" smtClean="0">
                <a:solidFill>
                  <a:srgbClr val="0000FF"/>
                </a:solidFill>
                <a:latin typeface="Menlo Regular"/>
                <a:cs typeface="Menlo Regular"/>
              </a:rPr>
              <a:t>day</a:t>
            </a:r>
            <a:r>
              <a:rPr lang="en-US" sz="1400" dirty="0">
                <a:latin typeface="Menlo Regular"/>
                <a:cs typeface="Menlo Regular"/>
              </a:rPr>
              <a:t>"</a:t>
            </a:r>
            <a:r>
              <a:rPr lang="en-US" sz="1400" dirty="0" smtClean="0">
                <a:latin typeface="Menlo Regular"/>
                <a:cs typeface="Menlo Regular"/>
              </a:rPr>
              <a:t>, </a:t>
            </a:r>
            <a:r>
              <a:rPr lang="en-US" sz="1400" dirty="0">
                <a:latin typeface="Menlo Regular"/>
                <a:cs typeface="Menlo Regular"/>
              </a:rPr>
              <a:t>"</a:t>
            </a:r>
            <a:r>
              <a:rPr lang="en-US" sz="1400" dirty="0" err="1" smtClean="0">
                <a:solidFill>
                  <a:srgbClr val="0000FF"/>
                </a:solidFill>
                <a:latin typeface="Menlo Regular"/>
                <a:cs typeface="Menlo Regular"/>
              </a:rPr>
              <a:t>tempF</a:t>
            </a:r>
            <a:r>
              <a:rPr lang="en-US" sz="1400" dirty="0">
                <a:latin typeface="Menlo Regular"/>
                <a:cs typeface="Menlo Regular"/>
              </a:rPr>
              <a:t>")</a:t>
            </a:r>
            <a:r>
              <a:rPr lang="en-US" sz="1400" dirty="0" smtClean="0">
                <a:latin typeface="Menlo Regular"/>
                <a:cs typeface="Menlo Regular"/>
              </a:rPr>
              <a:t>, // column names</a:t>
            </a:r>
            <a:br>
              <a:rPr lang="en-US" sz="1400" dirty="0" smtClean="0">
                <a:latin typeface="Menlo Regular"/>
                <a:cs typeface="Menlo Regular"/>
              </a:rPr>
            </a:br>
            <a:r>
              <a:rPr lang="en-US" sz="1400" dirty="0" smtClean="0">
                <a:latin typeface="Menlo Regular"/>
                <a:cs typeface="Menlo Regular"/>
              </a:rPr>
              <a:t>  Array(String, String, Double))     // column types</a:t>
            </a:r>
            <a:endParaRPr lang="en-US" sz="1400" dirty="0">
              <a:latin typeface="Menlo Regular"/>
              <a:cs typeface="Menlo Regular"/>
            </a:endParaRPr>
          </a:p>
          <a:p>
            <a:pPr marL="457200" lvl="1" indent="0">
              <a:buNone/>
            </a:pPr>
            <a:endParaRPr lang="en-US" sz="800" i="1" dirty="0" smtClean="0">
              <a:solidFill>
                <a:srgbClr val="008000"/>
              </a:solidFill>
              <a:latin typeface="Menlo Regular"/>
              <a:cs typeface="Menlo Regular"/>
            </a:endParaRPr>
          </a:p>
          <a:p>
            <a:pPr marL="457200" lvl="1" indent="0">
              <a:buNone/>
            </a:pPr>
            <a:r>
              <a:rPr lang="en-US" sz="1400" dirty="0" err="1" smtClean="0">
                <a:latin typeface="Menlo Regular"/>
                <a:cs typeface="Menlo Regular"/>
              </a:rPr>
              <a:t>tableEnv.registerTableSource</a:t>
            </a:r>
            <a:r>
              <a:rPr lang="en-US" sz="1400" dirty="0" smtClean="0">
                <a:latin typeface="Menlo Regular"/>
                <a:cs typeface="Menlo Regular"/>
              </a:rPr>
              <a:t>("</a:t>
            </a:r>
            <a:r>
              <a:rPr lang="en-US" sz="1400" dirty="0" err="1">
                <a:solidFill>
                  <a:srgbClr val="FF0000"/>
                </a:solidFill>
                <a:latin typeface="Menlo Regular"/>
                <a:cs typeface="Menlo Regular"/>
              </a:rPr>
              <a:t>sensorData</a:t>
            </a:r>
            <a:r>
              <a:rPr lang="en-US" sz="1400" dirty="0">
                <a:latin typeface="Menlo Regular"/>
                <a:cs typeface="Menlo Regular"/>
              </a:rPr>
              <a:t>", </a:t>
            </a:r>
            <a:r>
              <a:rPr lang="en-US" sz="1400" dirty="0" err="1" smtClean="0">
                <a:latin typeface="Menlo Regular"/>
                <a:cs typeface="Menlo Regular"/>
              </a:rPr>
              <a:t>sensorTable</a:t>
            </a:r>
            <a:r>
              <a:rPr lang="en-US" sz="1400" dirty="0" smtClean="0">
                <a:latin typeface="Menlo Regular"/>
                <a:cs typeface="Menlo Regular"/>
              </a:rPr>
              <a:t>)</a:t>
            </a:r>
          </a:p>
          <a:p>
            <a:pPr marL="457200" lvl="1" indent="0">
              <a:buNone/>
            </a:pPr>
            <a:endParaRPr lang="en-US" sz="800" dirty="0" smtClean="0">
              <a:latin typeface="Menlo Regular"/>
              <a:cs typeface="Menlo Regular"/>
            </a:endParaRPr>
          </a:p>
          <a:p>
            <a:pPr marL="457200" lvl="1" indent="0">
              <a:buNone/>
            </a:pPr>
            <a:r>
              <a:rPr lang="en-US" sz="1600" i="1" dirty="0" smtClean="0">
                <a:solidFill>
                  <a:srgbClr val="008000"/>
                </a:solidFill>
                <a:latin typeface="Menlo Regular"/>
                <a:cs typeface="Menlo Regular"/>
              </a:rPr>
              <a:t>/</a:t>
            </a:r>
            <a:r>
              <a:rPr lang="en-US" sz="1600" i="1" dirty="0">
                <a:solidFill>
                  <a:srgbClr val="008000"/>
                </a:solidFill>
                <a:latin typeface="Menlo Regular"/>
                <a:cs typeface="Menlo Regular"/>
              </a:rPr>
              <a:t>/ </a:t>
            </a:r>
            <a:r>
              <a:rPr lang="en-US" sz="1600" i="1" dirty="0" smtClean="0">
                <a:solidFill>
                  <a:srgbClr val="008000"/>
                </a:solidFill>
                <a:latin typeface="Menlo Regular"/>
                <a:cs typeface="Menlo Regular"/>
              </a:rPr>
              <a:t>query registered Table</a:t>
            </a:r>
          </a:p>
          <a:p>
            <a:pPr marL="457200" lvl="1" indent="0">
              <a:buNone/>
            </a:pPr>
            <a:r>
              <a:rPr lang="en-US" sz="1600" dirty="0" err="1" smtClean="0">
                <a:latin typeface="Menlo Regular"/>
                <a:cs typeface="Menlo Regular"/>
              </a:rPr>
              <a:t>val</a:t>
            </a:r>
            <a:r>
              <a:rPr lang="en-US" sz="1600" dirty="0" smtClean="0">
                <a:latin typeface="Menlo Regular"/>
                <a:cs typeface="Menlo Regular"/>
              </a:rPr>
              <a:t> </a:t>
            </a:r>
            <a:r>
              <a:rPr lang="en-US" sz="1600" dirty="0" err="1" smtClean="0">
                <a:latin typeface="Menlo Regular"/>
                <a:cs typeface="Menlo Regular"/>
              </a:rPr>
              <a:t>avgTempCTable</a:t>
            </a:r>
            <a:r>
              <a:rPr lang="en-US" sz="1600" dirty="0" smtClean="0">
                <a:latin typeface="Menlo Regular"/>
                <a:cs typeface="Menlo Regular"/>
              </a:rPr>
              <a:t>: Table = </a:t>
            </a:r>
            <a:r>
              <a:rPr lang="en-US" sz="1600" dirty="0" err="1" smtClean="0">
                <a:latin typeface="Menlo Regular"/>
                <a:cs typeface="Menlo Regular"/>
              </a:rPr>
              <a:t>tableEnv</a:t>
            </a:r>
            <a:endParaRPr lang="en-US" sz="1600" dirty="0" smtClean="0">
              <a:latin typeface="Menlo Regular"/>
              <a:cs typeface="Menlo Regular"/>
            </a:endParaRPr>
          </a:p>
          <a:p>
            <a:pPr marL="457200" lvl="1" indent="0">
              <a:buNone/>
            </a:pPr>
            <a:r>
              <a:rPr lang="en-US" sz="1600" dirty="0">
                <a:latin typeface="Menlo Regular"/>
                <a:cs typeface="Menlo Regular"/>
              </a:rPr>
              <a:t> </a:t>
            </a:r>
            <a:r>
              <a:rPr lang="en-US" sz="1600" dirty="0" smtClean="0">
                <a:latin typeface="Menlo Regular"/>
                <a:cs typeface="Menlo Regular"/>
              </a:rPr>
              <a:t> .</a:t>
            </a:r>
            <a:r>
              <a:rPr lang="en-US" sz="1600" dirty="0" err="1" smtClean="0">
                <a:latin typeface="Menlo Regular"/>
                <a:cs typeface="Menlo Regular"/>
              </a:rPr>
              <a:t>sql</a:t>
            </a:r>
            <a:r>
              <a:rPr lang="en-US" sz="1600" dirty="0" smtClean="0">
                <a:latin typeface="Menlo Regular"/>
                <a:cs typeface="Menlo Regular"/>
              </a:rPr>
              <a:t>(""</a:t>
            </a:r>
            <a:r>
              <a:rPr lang="en-US" sz="1600" dirty="0">
                <a:latin typeface="Menlo Regular"/>
                <a:cs typeface="Menlo Regular"/>
              </a:rPr>
              <a:t>"</a:t>
            </a:r>
            <a:r>
              <a:rPr lang="en-US" sz="1600" dirty="0" smtClean="0">
                <a:latin typeface="Menlo Regular"/>
                <a:cs typeface="Menlo Regular"/>
              </a:rPr>
              <a:t> </a:t>
            </a:r>
          </a:p>
          <a:p>
            <a:pPr marL="457200" lvl="1" indent="0">
              <a:buNone/>
            </a:pPr>
            <a:r>
              <a:rPr lang="en-US" sz="1600" dirty="0" smtClean="0">
                <a:latin typeface="Menlo Regular"/>
                <a:cs typeface="Menlo Regular"/>
              </a:rPr>
              <a:t>	</a:t>
            </a:r>
            <a:r>
              <a:rPr lang="en-US" sz="1600" b="1" dirty="0" smtClean="0">
                <a:latin typeface="Menlo Regular"/>
                <a:cs typeface="Menlo Regular"/>
              </a:rPr>
              <a:t>SELECT</a:t>
            </a:r>
            <a:r>
              <a:rPr lang="en-US" sz="1600" dirty="0" smtClean="0">
                <a:latin typeface="Menlo Regular"/>
                <a:cs typeface="Menlo Regular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Menlo Regular"/>
                <a:cs typeface="Menlo Regular"/>
              </a:rPr>
              <a:t>day</a:t>
            </a:r>
            <a:r>
              <a:rPr lang="en-US" sz="1600" dirty="0" smtClean="0">
                <a:latin typeface="Menlo Regular"/>
                <a:cs typeface="Menlo Regular"/>
              </a:rPr>
              <a:t>, </a:t>
            </a:r>
            <a:r>
              <a:rPr lang="en-US" sz="1600" dirty="0" smtClean="0">
                <a:solidFill>
                  <a:srgbClr val="0000FF"/>
                </a:solidFill>
                <a:latin typeface="Menlo Regular"/>
                <a:cs typeface="Menlo Regular"/>
              </a:rPr>
              <a:t>location</a:t>
            </a:r>
            <a:r>
              <a:rPr lang="en-US" sz="1600" dirty="0" smtClean="0">
                <a:latin typeface="Menlo Regular"/>
                <a:cs typeface="Menlo Regular"/>
              </a:rPr>
              <a:t>, AVG((</a:t>
            </a:r>
            <a:r>
              <a:rPr lang="en-US" sz="1600" dirty="0" err="1">
                <a:solidFill>
                  <a:srgbClr val="0000FF"/>
                </a:solidFill>
                <a:latin typeface="Menlo Regular"/>
                <a:cs typeface="Menlo Regular"/>
              </a:rPr>
              <a:t>tempF</a:t>
            </a:r>
            <a:r>
              <a:rPr lang="en-US" sz="1600" dirty="0">
                <a:solidFill>
                  <a:srgbClr val="0000FF"/>
                </a:solidFill>
                <a:latin typeface="Menlo Regular"/>
                <a:cs typeface="Menlo Regular"/>
              </a:rPr>
              <a:t> </a:t>
            </a:r>
            <a:r>
              <a:rPr lang="en-US" sz="1600" dirty="0">
                <a:latin typeface="Menlo Regular"/>
                <a:cs typeface="Menlo Regular"/>
              </a:rPr>
              <a:t>- 32) * </a:t>
            </a:r>
            <a:r>
              <a:rPr lang="en-US" sz="1600" dirty="0" smtClean="0">
                <a:latin typeface="Menlo Regular"/>
                <a:cs typeface="Menlo Regular"/>
              </a:rPr>
              <a:t>0.556) </a:t>
            </a:r>
            <a:r>
              <a:rPr lang="en-US" sz="1600" dirty="0">
                <a:latin typeface="Menlo Regular"/>
                <a:cs typeface="Menlo Regular"/>
              </a:rPr>
              <a:t>AS </a:t>
            </a:r>
            <a:r>
              <a:rPr lang="en-US" sz="1600" dirty="0" err="1" smtClean="0">
                <a:latin typeface="Menlo Regular"/>
                <a:cs typeface="Menlo Regular"/>
              </a:rPr>
              <a:t>avgTempC</a:t>
            </a:r>
            <a:endParaRPr lang="en-US" sz="1600" dirty="0" smtClean="0">
              <a:latin typeface="Menlo Regular"/>
              <a:cs typeface="Menlo Regular"/>
            </a:endParaRPr>
          </a:p>
          <a:p>
            <a:pPr marL="457200" lvl="1" indent="0">
              <a:buNone/>
            </a:pPr>
            <a:r>
              <a:rPr lang="en-US" sz="1600" dirty="0" smtClean="0">
                <a:latin typeface="Menlo Regular"/>
                <a:cs typeface="Menlo Regular"/>
              </a:rPr>
              <a:t>	</a:t>
            </a:r>
            <a:r>
              <a:rPr lang="en-US" sz="1600" b="1" dirty="0" smtClean="0">
                <a:latin typeface="Menlo Regular"/>
                <a:cs typeface="Menlo Regular"/>
              </a:rPr>
              <a:t>FROM</a:t>
            </a:r>
            <a:r>
              <a:rPr lang="en-US" sz="1600" dirty="0" smtClean="0">
                <a:latin typeface="Menlo Regular"/>
                <a:cs typeface="Menlo Regular"/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  <a:latin typeface="Menlo Regular"/>
                <a:cs typeface="Menlo Regular"/>
              </a:rPr>
              <a:t>sensorData</a:t>
            </a:r>
            <a:endParaRPr lang="en-US" sz="1600" dirty="0" smtClean="0">
              <a:latin typeface="Menlo Regular"/>
              <a:cs typeface="Menlo Regular"/>
            </a:endParaRPr>
          </a:p>
          <a:p>
            <a:pPr marL="457200" lvl="1" indent="0">
              <a:buNone/>
            </a:pPr>
            <a:r>
              <a:rPr lang="en-US" sz="1600" dirty="0">
                <a:latin typeface="Menlo Regular"/>
                <a:cs typeface="Menlo Regular"/>
              </a:rPr>
              <a:t> </a:t>
            </a:r>
            <a:r>
              <a:rPr lang="en-US" sz="1600" dirty="0" smtClean="0">
                <a:latin typeface="Menlo Regular"/>
                <a:cs typeface="Menlo Regular"/>
              </a:rPr>
              <a:t>   </a:t>
            </a:r>
            <a:r>
              <a:rPr lang="en-US" sz="1600" b="1" dirty="0" smtClean="0">
                <a:latin typeface="Menlo Regular"/>
                <a:cs typeface="Menlo Regular"/>
              </a:rPr>
              <a:t>WHERE</a:t>
            </a:r>
            <a:r>
              <a:rPr lang="en-US" sz="1600" dirty="0" smtClean="0">
                <a:latin typeface="Menlo Regular"/>
                <a:cs typeface="Menlo Regular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Menlo Regular"/>
                <a:cs typeface="Menlo Regular"/>
              </a:rPr>
              <a:t>location</a:t>
            </a:r>
            <a:r>
              <a:rPr lang="en-US" sz="1600" dirty="0">
                <a:latin typeface="Menlo Regular"/>
                <a:cs typeface="Menlo Regular"/>
              </a:rPr>
              <a:t> LIKE 'room%'</a:t>
            </a:r>
            <a:endParaRPr lang="en-US" sz="1600" dirty="0" smtClean="0">
              <a:latin typeface="Menlo Regular"/>
              <a:cs typeface="Menlo Regular"/>
            </a:endParaRPr>
          </a:p>
          <a:p>
            <a:pPr marL="457200" lvl="1" indent="0">
              <a:buNone/>
            </a:pPr>
            <a:r>
              <a:rPr lang="en-US" sz="1600" dirty="0" smtClean="0">
                <a:latin typeface="Menlo Regular"/>
                <a:cs typeface="Menlo Regular"/>
              </a:rPr>
              <a:t>	</a:t>
            </a:r>
            <a:r>
              <a:rPr lang="en-US" sz="1600" b="1" dirty="0" smtClean="0">
                <a:latin typeface="Menlo Regular"/>
                <a:cs typeface="Menlo Regular"/>
              </a:rPr>
              <a:t>GROUP</a:t>
            </a:r>
            <a:r>
              <a:rPr lang="en-US" sz="1600" dirty="0" smtClean="0">
                <a:latin typeface="Menlo Regular"/>
                <a:cs typeface="Menlo Regular"/>
              </a:rPr>
              <a:t> </a:t>
            </a:r>
            <a:r>
              <a:rPr lang="en-US" sz="1600" b="1" dirty="0" smtClean="0">
                <a:latin typeface="Menlo Regular"/>
                <a:cs typeface="Menlo Regular"/>
              </a:rPr>
              <a:t>BY</a:t>
            </a:r>
            <a:r>
              <a:rPr lang="en-US" sz="1600" dirty="0" smtClean="0">
                <a:latin typeface="Menlo Regular"/>
                <a:cs typeface="Menlo Regular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Menlo Regular"/>
                <a:cs typeface="Menlo Regular"/>
              </a:rPr>
              <a:t>day</a:t>
            </a:r>
            <a:r>
              <a:rPr lang="en-US" sz="1600" dirty="0" smtClean="0">
                <a:latin typeface="Menlo Regular"/>
                <a:cs typeface="Menlo Regular"/>
              </a:rPr>
              <a:t>, </a:t>
            </a:r>
            <a:r>
              <a:rPr lang="en-US" sz="1600" dirty="0" smtClean="0">
                <a:solidFill>
                  <a:srgbClr val="0000FF"/>
                </a:solidFill>
                <a:latin typeface="Menlo Regular"/>
                <a:cs typeface="Menlo Regular"/>
              </a:rPr>
              <a:t>location</a:t>
            </a:r>
            <a:r>
              <a:rPr lang="en-US" sz="1600" dirty="0" smtClean="0">
                <a:latin typeface="Menlo Regular"/>
                <a:cs typeface="Menlo Regular"/>
              </a:rPr>
              <a:t>""</a:t>
            </a:r>
            <a:r>
              <a:rPr lang="en-US" sz="1600" dirty="0">
                <a:latin typeface="Menlo Regular"/>
                <a:cs typeface="Menlo Regular"/>
              </a:rPr>
              <a:t>"</a:t>
            </a:r>
            <a:r>
              <a:rPr lang="en-US" sz="1600" dirty="0" smtClean="0">
                <a:latin typeface="Menlo Regular"/>
                <a:cs typeface="Menlo Regular"/>
              </a:rPr>
              <a:t>)</a:t>
            </a:r>
            <a:endParaRPr lang="is-IS" sz="1600" dirty="0" smtClean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8321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Query Translation Step-by-Step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87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2 APIs [SQL, Table API] </a:t>
            </a:r>
          </a:p>
          <a:p>
            <a:pPr marL="0" indent="0" algn="ctr">
              <a:buNone/>
            </a:pPr>
            <a:r>
              <a:rPr lang="en-US" dirty="0" smtClean="0"/>
              <a:t>* </a:t>
            </a:r>
          </a:p>
          <a:p>
            <a:pPr marL="0" indent="0" algn="ctr">
              <a:buNone/>
            </a:pPr>
            <a:r>
              <a:rPr lang="en-US" dirty="0" smtClean="0"/>
              <a:t>2 </a:t>
            </a:r>
            <a:r>
              <a:rPr lang="en-US" dirty="0" err="1" smtClean="0"/>
              <a:t>backends</a:t>
            </a:r>
            <a:r>
              <a:rPr lang="en-US" dirty="0" smtClean="0"/>
              <a:t> [DataStream, </a:t>
            </a:r>
            <a:r>
              <a:rPr lang="en-US" dirty="0" err="1" smtClean="0"/>
              <a:t>DataSet</a:t>
            </a:r>
            <a:r>
              <a:rPr lang="en-US" dirty="0" smtClean="0"/>
              <a:t>]</a:t>
            </a:r>
          </a:p>
          <a:p>
            <a:pPr marL="0" indent="0" algn="ctr">
              <a:buNone/>
            </a:pPr>
            <a:r>
              <a:rPr lang="en-US" dirty="0" smtClean="0"/>
              <a:t>= </a:t>
            </a:r>
          </a:p>
          <a:p>
            <a:pPr marL="0" indent="0" algn="ctr">
              <a:buNone/>
            </a:pPr>
            <a:r>
              <a:rPr lang="en-US" dirty="0" smtClean="0"/>
              <a:t>4 different translation paths?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12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Nope!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new-table-api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5" t="12360" r="28546" b="12799"/>
          <a:stretch/>
        </p:blipFill>
        <p:spPr>
          <a:xfrm>
            <a:off x="2345844" y="940029"/>
            <a:ext cx="4166498" cy="417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51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Apache Calcite</a:t>
            </a:r>
            <a:r>
              <a:rPr lang="en-US" baseline="30000" dirty="0" smtClean="0"/>
              <a:t>®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5784"/>
            <a:ext cx="8229600" cy="3773457"/>
          </a:xfrm>
        </p:spPr>
        <p:txBody>
          <a:bodyPr>
            <a:noAutofit/>
          </a:bodyPr>
          <a:lstStyle/>
          <a:p>
            <a:r>
              <a:rPr lang="en-US" sz="2000" dirty="0" smtClean="0"/>
              <a:t>Apache Calcite is a SQL parsing and query optimizer framework</a:t>
            </a:r>
          </a:p>
          <a:p>
            <a:pPr lvl="1"/>
            <a:endParaRPr lang="en-US" sz="1800" dirty="0"/>
          </a:p>
          <a:p>
            <a:r>
              <a:rPr lang="en-US" sz="2000" dirty="0" smtClean="0"/>
              <a:t>Used by many other projects to parse and optimize SQL queries</a:t>
            </a:r>
          </a:p>
          <a:p>
            <a:pPr lvl="1"/>
            <a:r>
              <a:rPr lang="en-US" sz="1800" dirty="0" smtClean="0"/>
              <a:t>Apache Drill, Apache Hive, Apache </a:t>
            </a:r>
            <a:r>
              <a:rPr lang="en-US" sz="1800" dirty="0" err="1" smtClean="0"/>
              <a:t>Kylin</a:t>
            </a:r>
            <a:r>
              <a:rPr lang="en-US" sz="1800" dirty="0" smtClean="0"/>
              <a:t>, Cascading, …</a:t>
            </a:r>
          </a:p>
          <a:p>
            <a:pPr lvl="1"/>
            <a:r>
              <a:rPr lang="is-IS" sz="1800" dirty="0" smtClean="0"/>
              <a:t>… a</a:t>
            </a:r>
            <a:r>
              <a:rPr lang="en-US" sz="1800" dirty="0" err="1" smtClean="0"/>
              <a:t>nd</a:t>
            </a:r>
            <a:r>
              <a:rPr lang="en-US" sz="1800" dirty="0" smtClean="0"/>
              <a:t> so does Flink</a:t>
            </a:r>
          </a:p>
          <a:p>
            <a:endParaRPr lang="en-US" sz="2000" dirty="0"/>
          </a:p>
          <a:p>
            <a:r>
              <a:rPr lang="en-US" sz="2000" dirty="0" smtClean="0"/>
              <a:t>The Calcite community put Streaming SQL on their agenda</a:t>
            </a:r>
          </a:p>
          <a:p>
            <a:pPr lvl="1"/>
            <a:r>
              <a:rPr lang="en-US" sz="1800" dirty="0" smtClean="0"/>
              <a:t>Extension to standard SQL</a:t>
            </a:r>
          </a:p>
          <a:p>
            <a:pPr lvl="1"/>
            <a:r>
              <a:rPr lang="en-US" sz="1800" dirty="0" smtClean="0"/>
              <a:t>Committer Julian </a:t>
            </a:r>
            <a:r>
              <a:rPr lang="en-US" sz="1800" dirty="0"/>
              <a:t>Hyde gave a talk about Streaming SQL this </a:t>
            </a:r>
            <a:r>
              <a:rPr lang="en-US" sz="1800" dirty="0" smtClean="0"/>
              <a:t>morning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84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DataStream API is not for Everyone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293"/>
            <a:ext cx="8229600" cy="3488841"/>
          </a:xfrm>
        </p:spPr>
        <p:txBody>
          <a:bodyPr>
            <a:noAutofit/>
          </a:bodyPr>
          <a:lstStyle/>
          <a:p>
            <a:r>
              <a:rPr lang="en-US" sz="2400" dirty="0" smtClean="0"/>
              <a:t>Writing DataStream </a:t>
            </a:r>
            <a:r>
              <a:rPr lang="en-US" sz="2400" dirty="0" smtClean="0"/>
              <a:t>programs </a:t>
            </a:r>
            <a:r>
              <a:rPr lang="en-US" sz="2400" dirty="0" smtClean="0"/>
              <a:t>is not easy</a:t>
            </a:r>
          </a:p>
          <a:p>
            <a:pPr lvl="1"/>
            <a:endParaRPr lang="en-US" sz="1000" dirty="0"/>
          </a:p>
          <a:p>
            <a:r>
              <a:rPr lang="en-US" sz="2400" dirty="0" smtClean="0"/>
              <a:t>Requires Knowledge &amp; Skill</a:t>
            </a:r>
          </a:p>
          <a:p>
            <a:pPr lvl="1"/>
            <a:r>
              <a:rPr lang="en-US" sz="2000" dirty="0" smtClean="0"/>
              <a:t>Stream processing concepts (time, state, </a:t>
            </a:r>
            <a:r>
              <a:rPr lang="is-IS" sz="2000" dirty="0" smtClean="0"/>
              <a:t>windows, </a:t>
            </a:r>
            <a:r>
              <a:rPr lang="is-IS" sz="2000" dirty="0" smtClean="0"/>
              <a:t>triggers, ...</a:t>
            </a:r>
            <a:r>
              <a:rPr lang="is-IS" sz="2000" dirty="0" smtClean="0"/>
              <a:t>)</a:t>
            </a:r>
            <a:endParaRPr lang="en-US" sz="2000" dirty="0" smtClean="0"/>
          </a:p>
          <a:p>
            <a:pPr lvl="1"/>
            <a:r>
              <a:rPr lang="en-US" sz="2000" dirty="0" smtClean="0"/>
              <a:t>Programming experience (Java / </a:t>
            </a:r>
            <a:r>
              <a:rPr lang="en-US" sz="2000" dirty="0" err="1" smtClean="0"/>
              <a:t>Scala</a:t>
            </a:r>
            <a:r>
              <a:rPr lang="en-US" sz="2000" dirty="0" smtClean="0"/>
              <a:t>)</a:t>
            </a:r>
          </a:p>
          <a:p>
            <a:pPr lvl="1"/>
            <a:endParaRPr lang="en-US" sz="1000" dirty="0" smtClean="0"/>
          </a:p>
          <a:p>
            <a:r>
              <a:rPr lang="en-US" sz="2400" dirty="0" smtClean="0"/>
              <a:t>Program logic goes into UDFs</a:t>
            </a:r>
          </a:p>
          <a:p>
            <a:pPr lvl="1"/>
            <a:r>
              <a:rPr lang="en-US" sz="2000" dirty="0" smtClean="0"/>
              <a:t>great for expressiveness</a:t>
            </a:r>
          </a:p>
          <a:p>
            <a:pPr lvl="1"/>
            <a:r>
              <a:rPr lang="en-US" sz="2000" dirty="0" smtClean="0"/>
              <a:t>bad </a:t>
            </a:r>
            <a:r>
              <a:rPr lang="en-US" sz="2000" dirty="0" smtClean="0"/>
              <a:t>for optimization - need for manual tuning</a:t>
            </a:r>
          </a:p>
          <a:p>
            <a:pPr lvl="1"/>
            <a:endParaRPr lang="en-US" sz="2000" dirty="0" smtClean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littleProgramm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564" y="3172637"/>
            <a:ext cx="1944743" cy="15526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23808" y="4721527"/>
            <a:ext cx="4429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www.flickr.com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/photos/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scottvanderchijs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/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3630946389, CC BY 2.0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43044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Architecture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new-table-api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5" t="12360" r="28546" b="12799"/>
          <a:stretch/>
        </p:blipFill>
        <p:spPr>
          <a:xfrm>
            <a:off x="5016615" y="967945"/>
            <a:ext cx="4094205" cy="410310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05784"/>
            <a:ext cx="4503420" cy="386187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Table API and SQL queries are translated into common logical plan representation.</a:t>
            </a:r>
          </a:p>
          <a:p>
            <a:endParaRPr lang="en-US" dirty="0" smtClean="0"/>
          </a:p>
          <a:p>
            <a:r>
              <a:rPr lang="en-US" dirty="0" smtClean="0"/>
              <a:t>Logical plans are </a:t>
            </a:r>
            <a:r>
              <a:rPr lang="en-US" dirty="0" smtClean="0"/>
              <a:t>translated and optimized </a:t>
            </a:r>
            <a:r>
              <a:rPr lang="en-US" dirty="0" smtClean="0"/>
              <a:t>depending on execution backend.</a:t>
            </a:r>
          </a:p>
          <a:p>
            <a:endParaRPr lang="en-US" dirty="0" smtClean="0"/>
          </a:p>
          <a:p>
            <a:r>
              <a:rPr lang="en-US" dirty="0" smtClean="0"/>
              <a:t>Plans are transformed into </a:t>
            </a:r>
            <a:r>
              <a:rPr lang="en-US" dirty="0" err="1" smtClean="0"/>
              <a:t>DataSet</a:t>
            </a:r>
            <a:r>
              <a:rPr lang="en-US" dirty="0" smtClean="0"/>
              <a:t> or DataStream programs.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655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w-table-api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5" t="12360" r="28546" b="12799"/>
          <a:stretch/>
        </p:blipFill>
        <p:spPr>
          <a:xfrm>
            <a:off x="7089271" y="913744"/>
            <a:ext cx="2007043" cy="201140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96890" y="915826"/>
            <a:ext cx="2078900" cy="2124293"/>
          </a:xfrm>
          <a:custGeom>
            <a:avLst/>
            <a:gdLst/>
            <a:ahLst/>
            <a:cxnLst/>
            <a:rect l="l" t="t" r="r" b="b"/>
            <a:pathLst>
              <a:path w="2078900" h="2124293">
                <a:moveTo>
                  <a:pt x="537764" y="43638"/>
                </a:moveTo>
                <a:lnTo>
                  <a:pt x="537764" y="849717"/>
                </a:lnTo>
                <a:lnTo>
                  <a:pt x="1297033" y="849717"/>
                </a:lnTo>
                <a:lnTo>
                  <a:pt x="1297033" y="43638"/>
                </a:lnTo>
                <a:close/>
                <a:moveTo>
                  <a:pt x="0" y="0"/>
                </a:moveTo>
                <a:lnTo>
                  <a:pt x="2078900" y="0"/>
                </a:lnTo>
                <a:lnTo>
                  <a:pt x="2078900" y="2124293"/>
                </a:lnTo>
                <a:lnTo>
                  <a:pt x="0" y="2124293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Table definitions required for parsing, validation,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smtClean="0"/>
              <a:t>optimization of queries</a:t>
            </a:r>
            <a:endParaRPr lang="en-US" dirty="0" smtClean="0"/>
          </a:p>
          <a:p>
            <a:pPr lvl="1"/>
            <a:r>
              <a:rPr lang="en-US" dirty="0" smtClean="0"/>
              <a:t>Tables, columns, and data types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Tables are registered in Calcite’s catalog</a:t>
            </a:r>
          </a:p>
          <a:p>
            <a:endParaRPr lang="en-US" dirty="0"/>
          </a:p>
          <a:p>
            <a:r>
              <a:rPr lang="en-US" dirty="0" smtClean="0"/>
              <a:t>Tables can be created from</a:t>
            </a:r>
          </a:p>
          <a:p>
            <a:pPr lvl="1"/>
            <a:r>
              <a:rPr lang="en-US" dirty="0" err="1" smtClean="0"/>
              <a:t>DataSets</a:t>
            </a:r>
            <a:endParaRPr lang="en-US" dirty="0" smtClean="0"/>
          </a:p>
          <a:p>
            <a:pPr lvl="1"/>
            <a:r>
              <a:rPr lang="en-US" dirty="0" err="1" smtClean="0"/>
              <a:t>DataStreams</a:t>
            </a:r>
            <a:endParaRPr lang="en-US" dirty="0" smtClean="0"/>
          </a:p>
          <a:p>
            <a:pPr lvl="1"/>
            <a:r>
              <a:rPr lang="en-US" dirty="0" err="1" smtClean="0"/>
              <a:t>TableSources</a:t>
            </a:r>
            <a:r>
              <a:rPr lang="en-US" dirty="0" smtClean="0"/>
              <a:t> </a:t>
            </a:r>
            <a:r>
              <a:rPr lang="en-US" sz="2600" dirty="0" smtClean="0"/>
              <a:t>(without going through </a:t>
            </a:r>
            <a:r>
              <a:rPr lang="en-US" sz="2600" dirty="0" err="1" smtClean="0"/>
              <a:t>DataSet</a:t>
            </a:r>
            <a:r>
              <a:rPr lang="en-US" sz="2600" dirty="0" smtClean="0"/>
              <a:t>/DataStream API)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40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w-table-api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5" t="12360" r="28546" b="12799"/>
          <a:stretch/>
        </p:blipFill>
        <p:spPr>
          <a:xfrm>
            <a:off x="7086600" y="914400"/>
            <a:ext cx="2007043" cy="20114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64665" y="897486"/>
            <a:ext cx="2078900" cy="2124293"/>
          </a:xfrm>
          <a:custGeom>
            <a:avLst/>
            <a:gdLst/>
            <a:ahLst/>
            <a:cxnLst/>
            <a:rect l="l" t="t" r="r" b="b"/>
            <a:pathLst>
              <a:path w="2078900" h="2124293">
                <a:moveTo>
                  <a:pt x="379557" y="881364"/>
                </a:moveTo>
                <a:lnTo>
                  <a:pt x="601011" y="881364"/>
                </a:lnTo>
                <a:lnTo>
                  <a:pt x="601011" y="917521"/>
                </a:lnTo>
                <a:lnTo>
                  <a:pt x="379557" y="917521"/>
                </a:lnTo>
                <a:close/>
                <a:moveTo>
                  <a:pt x="36079" y="170199"/>
                </a:moveTo>
                <a:lnTo>
                  <a:pt x="36079" y="917521"/>
                </a:lnTo>
                <a:lnTo>
                  <a:pt x="379557" y="917521"/>
                </a:lnTo>
                <a:lnTo>
                  <a:pt x="379557" y="1229385"/>
                </a:lnTo>
                <a:lnTo>
                  <a:pt x="1220176" y="1229385"/>
                </a:lnTo>
                <a:lnTo>
                  <a:pt x="1220176" y="881364"/>
                </a:lnTo>
                <a:lnTo>
                  <a:pt x="601011" y="881364"/>
                </a:lnTo>
                <a:lnTo>
                  <a:pt x="601011" y="170199"/>
                </a:lnTo>
                <a:close/>
                <a:moveTo>
                  <a:pt x="0" y="0"/>
                </a:moveTo>
                <a:lnTo>
                  <a:pt x="2078900" y="0"/>
                </a:lnTo>
                <a:lnTo>
                  <a:pt x="2078900" y="2124293"/>
                </a:lnTo>
                <a:lnTo>
                  <a:pt x="0" y="2124293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 API to Logical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5784"/>
            <a:ext cx="8229600" cy="348884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API calls are translated </a:t>
            </a:r>
            <a:r>
              <a:rPr lang="en-US" sz="2400" dirty="0" smtClean="0"/>
              <a:t>into </a:t>
            </a:r>
            <a:r>
              <a:rPr lang="en-US" sz="2400" dirty="0" smtClean="0"/>
              <a:t>logical operators </a:t>
            </a:r>
            <a:br>
              <a:rPr lang="en-US" sz="2400" dirty="0" smtClean="0"/>
            </a:br>
            <a:r>
              <a:rPr lang="en-US" sz="2400" dirty="0" smtClean="0"/>
              <a:t>and immediately validated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API operators compose a tree</a:t>
            </a:r>
            <a:endParaRPr lang="en-US" sz="2400" dirty="0"/>
          </a:p>
          <a:p>
            <a:endParaRPr lang="en-US" sz="2400" dirty="0" smtClean="0"/>
          </a:p>
          <a:p>
            <a:pPr marL="342900" lvl="1" indent="-342900">
              <a:buFont typeface="Wingdings" charset="2"/>
              <a:buChar char="§"/>
            </a:pPr>
            <a:r>
              <a:rPr lang="en-US" sz="2400" dirty="0" smtClean="0"/>
              <a:t>Before optimization, the API operator </a:t>
            </a:r>
            <a:r>
              <a:rPr lang="en-US" sz="2400" dirty="0"/>
              <a:t>tree is translated into a logical Calcite </a:t>
            </a:r>
            <a:r>
              <a:rPr lang="en-US" sz="2400" dirty="0" smtClean="0"/>
              <a:t>plan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32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w-table-api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5" t="12360" r="28546" b="12799"/>
          <a:stretch/>
        </p:blipFill>
        <p:spPr>
          <a:xfrm>
            <a:off x="7086600" y="914400"/>
            <a:ext cx="2007043" cy="20114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64665" y="897486"/>
            <a:ext cx="2078900" cy="2124293"/>
          </a:xfrm>
          <a:custGeom>
            <a:avLst/>
            <a:gdLst/>
            <a:ahLst/>
            <a:cxnLst/>
            <a:rect l="l" t="t" r="r" b="b"/>
            <a:pathLst>
              <a:path w="2078900" h="2124293">
                <a:moveTo>
                  <a:pt x="379557" y="881364"/>
                </a:moveTo>
                <a:lnTo>
                  <a:pt x="601011" y="881364"/>
                </a:lnTo>
                <a:lnTo>
                  <a:pt x="601011" y="917521"/>
                </a:lnTo>
                <a:lnTo>
                  <a:pt x="379557" y="917521"/>
                </a:lnTo>
                <a:close/>
                <a:moveTo>
                  <a:pt x="36079" y="170199"/>
                </a:moveTo>
                <a:lnTo>
                  <a:pt x="36079" y="917521"/>
                </a:lnTo>
                <a:lnTo>
                  <a:pt x="379557" y="917521"/>
                </a:lnTo>
                <a:lnTo>
                  <a:pt x="379557" y="1229385"/>
                </a:lnTo>
                <a:lnTo>
                  <a:pt x="1220176" y="1229385"/>
                </a:lnTo>
                <a:lnTo>
                  <a:pt x="1220176" y="881364"/>
                </a:lnTo>
                <a:lnTo>
                  <a:pt x="601011" y="881364"/>
                </a:lnTo>
                <a:lnTo>
                  <a:pt x="601011" y="170199"/>
                </a:lnTo>
                <a:close/>
                <a:moveTo>
                  <a:pt x="0" y="0"/>
                </a:moveTo>
                <a:lnTo>
                  <a:pt x="2078900" y="0"/>
                </a:lnTo>
                <a:lnTo>
                  <a:pt x="2078900" y="2124293"/>
                </a:lnTo>
                <a:lnTo>
                  <a:pt x="0" y="2124293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 API to Logical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2" y="863510"/>
            <a:ext cx="7221838" cy="1667896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1400" dirty="0" err="1">
                <a:solidFill>
                  <a:srgbClr val="FF0000"/>
                </a:solidFill>
                <a:latin typeface="Menlo Regular"/>
                <a:cs typeface="Menlo Regular"/>
              </a:rPr>
              <a:t>sensorTable</a:t>
            </a:r>
            <a:endParaRPr lang="en-US" sz="1400" dirty="0">
              <a:solidFill>
                <a:srgbClr val="FF0000"/>
              </a:solidFill>
              <a:latin typeface="Menlo Regular"/>
              <a:cs typeface="Menlo Regular"/>
            </a:endParaRPr>
          </a:p>
          <a:p>
            <a:pPr marL="457200" lvl="1" indent="0">
              <a:buNone/>
            </a:pPr>
            <a:r>
              <a:rPr lang="en-US" sz="1400" dirty="0">
                <a:latin typeface="Menlo Regular"/>
                <a:cs typeface="Menlo Regular"/>
              </a:rPr>
              <a:t>  .</a:t>
            </a:r>
            <a:r>
              <a:rPr lang="en-US" sz="1400" dirty="0" err="1">
                <a:latin typeface="Menlo Regular"/>
                <a:cs typeface="Menlo Regular"/>
              </a:rPr>
              <a:t>groupBy</a:t>
            </a:r>
            <a:r>
              <a:rPr lang="en-US" sz="1400" dirty="0">
                <a:latin typeface="Menlo Regular"/>
                <a:cs typeface="Menlo Regular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Menlo Regular"/>
                <a:cs typeface="Menlo Regular"/>
              </a:rPr>
              <a:t>'location</a:t>
            </a:r>
            <a:r>
              <a:rPr lang="en-US" sz="1400" dirty="0">
                <a:latin typeface="Menlo Regular"/>
                <a:cs typeface="Menlo Regular"/>
              </a:rPr>
              <a:t>)</a:t>
            </a:r>
          </a:p>
          <a:p>
            <a:pPr marL="457200" lvl="1" indent="0">
              <a:buNone/>
            </a:pPr>
            <a:r>
              <a:rPr lang="en-US" sz="1400" dirty="0">
                <a:latin typeface="Menlo Regular"/>
                <a:cs typeface="Menlo Regular"/>
              </a:rPr>
              <a:t>  .window(Tumble over 1.days on '</a:t>
            </a:r>
            <a:r>
              <a:rPr lang="en-US" sz="1400" dirty="0" err="1">
                <a:latin typeface="Menlo Regular"/>
                <a:cs typeface="Menlo Regular"/>
              </a:rPr>
              <a:t>rowtime</a:t>
            </a:r>
            <a:r>
              <a:rPr lang="en-US" sz="1400" dirty="0">
                <a:latin typeface="Menlo Regular"/>
                <a:cs typeface="Menlo Regular"/>
              </a:rPr>
              <a:t> as 'w)</a:t>
            </a:r>
          </a:p>
          <a:p>
            <a:pPr marL="457200" lvl="1" indent="0">
              <a:buNone/>
            </a:pPr>
            <a:r>
              <a:rPr lang="en-US" sz="1400" dirty="0">
                <a:latin typeface="Menlo Regular"/>
                <a:cs typeface="Menlo Regular"/>
              </a:rPr>
              <a:t>  .select('</a:t>
            </a:r>
            <a:r>
              <a:rPr lang="en-US" sz="1400" dirty="0" err="1">
                <a:latin typeface="Menlo Regular"/>
                <a:cs typeface="Menlo Regular"/>
              </a:rPr>
              <a:t>w.start</a:t>
            </a:r>
            <a:r>
              <a:rPr lang="en-US" sz="1400" dirty="0">
                <a:latin typeface="Menlo Regular"/>
                <a:cs typeface="Menlo Regular"/>
              </a:rPr>
              <a:t> as 'day, </a:t>
            </a:r>
            <a:r>
              <a:rPr lang="en-US" sz="1400" dirty="0">
                <a:solidFill>
                  <a:srgbClr val="0000FF"/>
                </a:solidFill>
                <a:latin typeface="Menlo Regular"/>
                <a:cs typeface="Menlo Regular"/>
              </a:rPr>
              <a:t>'location</a:t>
            </a:r>
            <a:r>
              <a:rPr lang="en-US" sz="1400" dirty="0">
                <a:latin typeface="Menlo Regular"/>
                <a:cs typeface="Menlo Regular"/>
              </a:rPr>
              <a:t>, </a:t>
            </a:r>
            <a:br>
              <a:rPr lang="en-US" sz="1400" dirty="0">
                <a:latin typeface="Menlo Regular"/>
                <a:cs typeface="Menlo Regular"/>
              </a:rPr>
            </a:br>
            <a:r>
              <a:rPr lang="en-US" sz="1400" dirty="0">
                <a:latin typeface="Menlo Regular"/>
                <a:cs typeface="Menlo Regular"/>
              </a:rPr>
              <a:t>    ((</a:t>
            </a:r>
            <a:r>
              <a:rPr lang="en-US" sz="1400" dirty="0">
                <a:solidFill>
                  <a:srgbClr val="0000FF"/>
                </a:solidFill>
                <a:latin typeface="Menlo Regular"/>
                <a:cs typeface="Menlo Regular"/>
              </a:rPr>
              <a:t>'</a:t>
            </a:r>
            <a:r>
              <a:rPr lang="en-US" sz="1400" dirty="0" err="1">
                <a:solidFill>
                  <a:srgbClr val="0000FF"/>
                </a:solidFill>
                <a:latin typeface="Menlo Regular"/>
                <a:cs typeface="Menlo Regular"/>
              </a:rPr>
              <a:t>tempF</a:t>
            </a:r>
            <a:r>
              <a:rPr lang="en-US" sz="1400" dirty="0" err="1">
                <a:latin typeface="Menlo Regular"/>
                <a:cs typeface="Menlo Regular"/>
              </a:rPr>
              <a:t>.avg</a:t>
            </a:r>
            <a:r>
              <a:rPr lang="en-US" sz="1400" dirty="0">
                <a:solidFill>
                  <a:srgbClr val="0000FF"/>
                </a:solidFill>
                <a:latin typeface="Menlo Regular"/>
                <a:cs typeface="Menlo Regular"/>
              </a:rPr>
              <a:t> </a:t>
            </a:r>
            <a:r>
              <a:rPr lang="en-US" sz="1400" dirty="0">
                <a:latin typeface="Menlo Regular"/>
                <a:cs typeface="Menlo Regular"/>
              </a:rPr>
              <a:t>- 32) * 0.556) as '</a:t>
            </a:r>
            <a:r>
              <a:rPr lang="en-US" sz="1400" dirty="0" err="1">
                <a:latin typeface="Menlo Regular"/>
                <a:cs typeface="Menlo Regular"/>
              </a:rPr>
              <a:t>avgTempC</a:t>
            </a:r>
            <a:r>
              <a:rPr lang="en-US" sz="1400" dirty="0">
                <a:latin typeface="Menlo Regular"/>
                <a:cs typeface="Menlo Regular"/>
              </a:rPr>
              <a:t>)</a:t>
            </a:r>
            <a:br>
              <a:rPr lang="en-US" sz="1400" dirty="0">
                <a:latin typeface="Menlo Regular"/>
                <a:cs typeface="Menlo Regular"/>
              </a:rPr>
            </a:br>
            <a:r>
              <a:rPr lang="en-US" sz="1400" dirty="0">
                <a:latin typeface="Menlo Regular"/>
                <a:cs typeface="Menlo Regular"/>
              </a:rPr>
              <a:t>  .where(</a:t>
            </a:r>
            <a:r>
              <a:rPr lang="en-US" sz="1400" dirty="0">
                <a:solidFill>
                  <a:srgbClr val="0000FF"/>
                </a:solidFill>
                <a:latin typeface="Menlo Regular"/>
                <a:cs typeface="Menlo Regular"/>
              </a:rPr>
              <a:t>'location </a:t>
            </a:r>
            <a:r>
              <a:rPr lang="en-US" sz="1400" dirty="0">
                <a:latin typeface="Menlo Regular"/>
                <a:cs typeface="Menlo Regular"/>
              </a:rPr>
              <a:t>like "room%")</a:t>
            </a:r>
            <a:endParaRPr lang="is-IS" sz="1400" dirty="0">
              <a:latin typeface="Menlo Regular"/>
              <a:cs typeface="Menlo 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table-calcit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8" t="13702" r="10660" b="25708"/>
          <a:stretch/>
        </p:blipFill>
        <p:spPr>
          <a:xfrm>
            <a:off x="1592653" y="2387738"/>
            <a:ext cx="5041298" cy="270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9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SQL Query to Logical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5784"/>
            <a:ext cx="6681482" cy="348884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Calcite parses and validates SQL queries</a:t>
            </a:r>
          </a:p>
          <a:p>
            <a:pPr lvl="1"/>
            <a:r>
              <a:rPr lang="en-US" sz="2000" dirty="0" smtClean="0"/>
              <a:t>Table &amp; attribute names</a:t>
            </a:r>
          </a:p>
          <a:p>
            <a:pPr lvl="1"/>
            <a:r>
              <a:rPr lang="en-US" sz="2000" dirty="0" smtClean="0"/>
              <a:t>Input and return types of expressions</a:t>
            </a:r>
          </a:p>
          <a:p>
            <a:pPr lvl="1"/>
            <a:r>
              <a:rPr lang="is-IS" sz="2000" dirty="0" smtClean="0"/>
              <a:t>…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400" dirty="0" smtClean="0"/>
              <a:t>Calcite translates parse tree into logical plan</a:t>
            </a:r>
          </a:p>
          <a:p>
            <a:pPr lvl="1"/>
            <a:r>
              <a:rPr lang="en-US" sz="2000" dirty="0" smtClean="0"/>
              <a:t>Same representation as for Table API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new-table-api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5" t="12360" r="28546" b="12799"/>
          <a:stretch/>
        </p:blipFill>
        <p:spPr>
          <a:xfrm>
            <a:off x="7086600" y="914400"/>
            <a:ext cx="2007043" cy="20114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68725" y="926546"/>
            <a:ext cx="2078900" cy="2124293"/>
          </a:xfrm>
          <a:custGeom>
            <a:avLst/>
            <a:gdLst/>
            <a:ahLst/>
            <a:cxnLst/>
            <a:rect l="l" t="t" r="r" b="b"/>
            <a:pathLst>
              <a:path w="2078900" h="2124293">
                <a:moveTo>
                  <a:pt x="1310513" y="873886"/>
                </a:moveTo>
                <a:lnTo>
                  <a:pt x="1405473" y="873886"/>
                </a:lnTo>
                <a:lnTo>
                  <a:pt x="1405473" y="931077"/>
                </a:lnTo>
                <a:lnTo>
                  <a:pt x="1310513" y="931077"/>
                </a:lnTo>
                <a:close/>
                <a:moveTo>
                  <a:pt x="1310513" y="124998"/>
                </a:moveTo>
                <a:lnTo>
                  <a:pt x="1310513" y="873886"/>
                </a:lnTo>
                <a:lnTo>
                  <a:pt x="754670" y="873886"/>
                </a:lnTo>
                <a:lnTo>
                  <a:pt x="754670" y="1197748"/>
                </a:lnTo>
                <a:lnTo>
                  <a:pt x="1405473" y="1197748"/>
                </a:lnTo>
                <a:lnTo>
                  <a:pt x="1405473" y="931077"/>
                </a:lnTo>
                <a:lnTo>
                  <a:pt x="2069782" y="931077"/>
                </a:lnTo>
                <a:lnTo>
                  <a:pt x="2069782" y="124998"/>
                </a:lnTo>
                <a:close/>
                <a:moveTo>
                  <a:pt x="0" y="0"/>
                </a:moveTo>
                <a:lnTo>
                  <a:pt x="2078900" y="0"/>
                </a:lnTo>
                <a:lnTo>
                  <a:pt x="2078900" y="2124293"/>
                </a:lnTo>
                <a:lnTo>
                  <a:pt x="0" y="2124293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93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SQL Query to Logical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5694" y="978745"/>
            <a:ext cx="7028644" cy="1907621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1400" dirty="0">
                <a:latin typeface="Menlo Regular"/>
                <a:cs typeface="Menlo Regular"/>
              </a:rPr>
              <a:t>SELECT </a:t>
            </a:r>
            <a:r>
              <a:rPr lang="en-US" sz="1400" dirty="0">
                <a:solidFill>
                  <a:srgbClr val="0000FF"/>
                </a:solidFill>
                <a:latin typeface="Menlo Regular"/>
                <a:cs typeface="Menlo Regular"/>
              </a:rPr>
              <a:t>day</a:t>
            </a:r>
            <a:r>
              <a:rPr lang="en-US" sz="1400" dirty="0">
                <a:latin typeface="Menlo Regular"/>
                <a:cs typeface="Menlo Regular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Regular"/>
                <a:cs typeface="Menlo Regular"/>
              </a:rPr>
              <a:t>location</a:t>
            </a:r>
            <a:r>
              <a:rPr lang="en-US" sz="1400" dirty="0">
                <a:latin typeface="Menlo Regular"/>
                <a:cs typeface="Menlo Regular"/>
              </a:rPr>
              <a:t>, </a:t>
            </a:r>
            <a:endParaRPr lang="en-US" sz="1400" dirty="0" smtClean="0">
              <a:latin typeface="Menlo Regular"/>
              <a:cs typeface="Menlo Regular"/>
            </a:endParaRPr>
          </a:p>
          <a:p>
            <a:pPr marL="457200" lvl="1" indent="0">
              <a:buNone/>
            </a:pPr>
            <a:r>
              <a:rPr lang="en-US" sz="1400" dirty="0">
                <a:latin typeface="Menlo Regular"/>
                <a:cs typeface="Menlo Regular"/>
              </a:rPr>
              <a:t> </a:t>
            </a:r>
            <a:r>
              <a:rPr lang="en-US" sz="1400" dirty="0" smtClean="0">
                <a:latin typeface="Menlo Regular"/>
                <a:cs typeface="Menlo Regular"/>
              </a:rPr>
              <a:t> AVG</a:t>
            </a:r>
            <a:r>
              <a:rPr lang="en-US" sz="1400" dirty="0">
                <a:latin typeface="Menlo Regular"/>
                <a:cs typeface="Menlo Regular"/>
              </a:rPr>
              <a:t>((</a:t>
            </a:r>
            <a:r>
              <a:rPr lang="en-US" sz="1400" dirty="0" err="1">
                <a:solidFill>
                  <a:srgbClr val="0000FF"/>
                </a:solidFill>
                <a:latin typeface="Menlo Regular"/>
                <a:cs typeface="Menlo Regular"/>
              </a:rPr>
              <a:t>tempF</a:t>
            </a:r>
            <a:r>
              <a:rPr lang="en-US" sz="1400" dirty="0">
                <a:solidFill>
                  <a:srgbClr val="0000FF"/>
                </a:solidFill>
                <a:latin typeface="Menlo Regular"/>
                <a:cs typeface="Menlo Regular"/>
              </a:rPr>
              <a:t> </a:t>
            </a:r>
            <a:r>
              <a:rPr lang="en-US" sz="1400" dirty="0">
                <a:latin typeface="Menlo Regular"/>
                <a:cs typeface="Menlo Regular"/>
              </a:rPr>
              <a:t>- 32) * 0.556) AS </a:t>
            </a:r>
            <a:r>
              <a:rPr lang="en-US" sz="1400" dirty="0" err="1" smtClean="0">
                <a:latin typeface="Menlo Regular"/>
                <a:cs typeface="Menlo Regular"/>
              </a:rPr>
              <a:t>avgTempC</a:t>
            </a:r>
            <a:endParaRPr lang="en-US" sz="1400" dirty="0">
              <a:latin typeface="Menlo Regular"/>
              <a:cs typeface="Menlo Regular"/>
            </a:endParaRPr>
          </a:p>
          <a:p>
            <a:pPr marL="457200" lvl="1" indent="0">
              <a:buNone/>
            </a:pPr>
            <a:r>
              <a:rPr lang="en-US" sz="1400" dirty="0" smtClean="0">
                <a:latin typeface="Menlo Regular"/>
                <a:cs typeface="Menlo Regular"/>
              </a:rPr>
              <a:t>FROM </a:t>
            </a:r>
            <a:r>
              <a:rPr lang="en-US" sz="1400" dirty="0" err="1" smtClean="0">
                <a:solidFill>
                  <a:srgbClr val="FF0000"/>
                </a:solidFill>
                <a:latin typeface="Menlo Regular"/>
                <a:cs typeface="Menlo Regular"/>
              </a:rPr>
              <a:t>sensorData</a:t>
            </a:r>
            <a:endParaRPr lang="en-US" sz="1400" dirty="0">
              <a:latin typeface="Menlo Regular"/>
              <a:cs typeface="Menlo Regular"/>
            </a:endParaRPr>
          </a:p>
          <a:p>
            <a:pPr marL="457200" lvl="1" indent="0">
              <a:buNone/>
            </a:pPr>
            <a:r>
              <a:rPr lang="en-US" sz="1400" dirty="0" smtClean="0">
                <a:latin typeface="Menlo Regular"/>
                <a:cs typeface="Menlo Regular"/>
              </a:rPr>
              <a:t>WHERE </a:t>
            </a:r>
            <a:r>
              <a:rPr lang="en-US" sz="1400" dirty="0">
                <a:solidFill>
                  <a:srgbClr val="0000FF"/>
                </a:solidFill>
                <a:latin typeface="Menlo Regular"/>
                <a:cs typeface="Menlo Regular"/>
              </a:rPr>
              <a:t>location</a:t>
            </a:r>
            <a:r>
              <a:rPr lang="en-US" sz="1400" dirty="0">
                <a:latin typeface="Menlo Regular"/>
                <a:cs typeface="Menlo Regular"/>
              </a:rPr>
              <a:t> LIKE 'room</a:t>
            </a:r>
            <a:r>
              <a:rPr lang="en-US" sz="1400" dirty="0" smtClean="0">
                <a:latin typeface="Menlo Regular"/>
                <a:cs typeface="Menlo Regular"/>
              </a:rPr>
              <a:t>%’</a:t>
            </a:r>
            <a:endParaRPr lang="en-US" sz="1400" dirty="0">
              <a:latin typeface="Menlo Regular"/>
              <a:cs typeface="Menlo Regular"/>
            </a:endParaRPr>
          </a:p>
          <a:p>
            <a:pPr marL="457200" lvl="1" indent="0">
              <a:buNone/>
            </a:pPr>
            <a:r>
              <a:rPr lang="en-US" sz="1400" dirty="0" smtClean="0">
                <a:latin typeface="Menlo Regular"/>
                <a:cs typeface="Menlo Regular"/>
              </a:rPr>
              <a:t>GROUP </a:t>
            </a:r>
            <a:r>
              <a:rPr lang="en-US" sz="1400" dirty="0">
                <a:latin typeface="Menlo Regular"/>
                <a:cs typeface="Menlo Regular"/>
              </a:rPr>
              <a:t>BY </a:t>
            </a:r>
            <a:r>
              <a:rPr lang="en-US" sz="1400" dirty="0">
                <a:solidFill>
                  <a:srgbClr val="0000FF"/>
                </a:solidFill>
                <a:latin typeface="Menlo Regular"/>
                <a:cs typeface="Menlo Regular"/>
              </a:rPr>
              <a:t>day</a:t>
            </a:r>
            <a:r>
              <a:rPr lang="en-US" sz="1400" dirty="0">
                <a:latin typeface="Menlo Regular"/>
                <a:cs typeface="Menlo Regular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Regular"/>
                <a:cs typeface="Menlo Regular"/>
              </a:rPr>
              <a:t>location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new-table-api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5" t="12360" r="28546" b="12799"/>
          <a:stretch/>
        </p:blipFill>
        <p:spPr>
          <a:xfrm>
            <a:off x="7086600" y="914400"/>
            <a:ext cx="2007043" cy="20114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68725" y="926546"/>
            <a:ext cx="2078900" cy="2124293"/>
          </a:xfrm>
          <a:custGeom>
            <a:avLst/>
            <a:gdLst/>
            <a:ahLst/>
            <a:cxnLst/>
            <a:rect l="l" t="t" r="r" b="b"/>
            <a:pathLst>
              <a:path w="2078900" h="2124293">
                <a:moveTo>
                  <a:pt x="1310513" y="873886"/>
                </a:moveTo>
                <a:lnTo>
                  <a:pt x="1405473" y="873886"/>
                </a:lnTo>
                <a:lnTo>
                  <a:pt x="1405473" y="931077"/>
                </a:lnTo>
                <a:lnTo>
                  <a:pt x="1310513" y="931077"/>
                </a:lnTo>
                <a:close/>
                <a:moveTo>
                  <a:pt x="1310513" y="124998"/>
                </a:moveTo>
                <a:lnTo>
                  <a:pt x="1310513" y="873886"/>
                </a:lnTo>
                <a:lnTo>
                  <a:pt x="754670" y="873886"/>
                </a:lnTo>
                <a:lnTo>
                  <a:pt x="754670" y="1197748"/>
                </a:lnTo>
                <a:lnTo>
                  <a:pt x="1405473" y="1197748"/>
                </a:lnTo>
                <a:lnTo>
                  <a:pt x="1405473" y="931077"/>
                </a:lnTo>
                <a:lnTo>
                  <a:pt x="2069782" y="931077"/>
                </a:lnTo>
                <a:lnTo>
                  <a:pt x="2069782" y="124998"/>
                </a:lnTo>
                <a:close/>
                <a:moveTo>
                  <a:pt x="0" y="0"/>
                </a:moveTo>
                <a:lnTo>
                  <a:pt x="2078900" y="0"/>
                </a:lnTo>
                <a:lnTo>
                  <a:pt x="2078900" y="2124293"/>
                </a:lnTo>
                <a:lnTo>
                  <a:pt x="0" y="2124293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ql-calcit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7" t="12767" r="30406" b="26902"/>
          <a:stretch/>
        </p:blipFill>
        <p:spPr>
          <a:xfrm>
            <a:off x="2894237" y="1999182"/>
            <a:ext cx="3856253" cy="314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51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046131" y="914400"/>
            <a:ext cx="2078900" cy="2129979"/>
            <a:chOff x="7046131" y="914400"/>
            <a:chExt cx="2078900" cy="2129979"/>
          </a:xfrm>
        </p:grpSpPr>
        <p:pic>
          <p:nvPicPr>
            <p:cNvPr id="5" name="Picture 4" descr="new-table-api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25" t="12360" r="28546" b="12799"/>
            <a:stretch/>
          </p:blipFill>
          <p:spPr>
            <a:xfrm>
              <a:off x="7086600" y="914400"/>
              <a:ext cx="2007043" cy="201140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046131" y="920086"/>
              <a:ext cx="2078900" cy="2124293"/>
            </a:xfrm>
            <a:custGeom>
              <a:avLst/>
              <a:gdLst/>
              <a:ahLst/>
              <a:cxnLst/>
              <a:rect l="l" t="t" r="r" b="b"/>
              <a:pathLst>
                <a:path w="2078900" h="2124293">
                  <a:moveTo>
                    <a:pt x="49625" y="1164547"/>
                  </a:moveTo>
                  <a:lnTo>
                    <a:pt x="49625" y="1496051"/>
                  </a:lnTo>
                  <a:lnTo>
                    <a:pt x="2052149" y="1496051"/>
                  </a:lnTo>
                  <a:lnTo>
                    <a:pt x="2052149" y="1164547"/>
                  </a:lnTo>
                  <a:close/>
                  <a:moveTo>
                    <a:pt x="0" y="0"/>
                  </a:moveTo>
                  <a:lnTo>
                    <a:pt x="2078900" y="0"/>
                  </a:lnTo>
                  <a:lnTo>
                    <a:pt x="2078900" y="2124293"/>
                  </a:lnTo>
                  <a:lnTo>
                    <a:pt x="0" y="2124293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Query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5784"/>
            <a:ext cx="8534400" cy="412153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Calcite features a Volcano-style optimizer</a:t>
            </a:r>
          </a:p>
          <a:p>
            <a:pPr lvl="1"/>
            <a:r>
              <a:rPr lang="en-US" sz="2000" dirty="0" smtClean="0"/>
              <a:t>Rule-based plan transformations</a:t>
            </a:r>
          </a:p>
          <a:p>
            <a:pPr lvl="1"/>
            <a:r>
              <a:rPr lang="en-US" sz="2000" dirty="0" smtClean="0"/>
              <a:t>Cost-based plan choices</a:t>
            </a:r>
            <a:endParaRPr lang="en-US" sz="2000" dirty="0"/>
          </a:p>
          <a:p>
            <a:pPr lvl="1"/>
            <a:endParaRPr lang="en-US" sz="2000" dirty="0" smtClean="0"/>
          </a:p>
          <a:p>
            <a:r>
              <a:rPr lang="en-US" sz="2400" dirty="0" smtClean="0"/>
              <a:t>Calcite provides many optimization rules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Custom rules to transform logical nodes into Flink nodes</a:t>
            </a:r>
          </a:p>
          <a:p>
            <a:pPr lvl="1"/>
            <a:r>
              <a:rPr lang="en-US" sz="2000" dirty="0" err="1" smtClean="0"/>
              <a:t>DataSet</a:t>
            </a:r>
            <a:r>
              <a:rPr lang="en-US" sz="2000" dirty="0" smtClean="0"/>
              <a:t> rules to translate batch queries</a:t>
            </a:r>
          </a:p>
          <a:p>
            <a:pPr lvl="1"/>
            <a:r>
              <a:rPr lang="en-US" sz="2000" dirty="0" smtClean="0"/>
              <a:t>DataStream rules to translate streaming </a:t>
            </a:r>
            <a:r>
              <a:rPr lang="en-US" sz="2000" dirty="0" smtClean="0"/>
              <a:t>queries</a:t>
            </a:r>
          </a:p>
          <a:p>
            <a:pPr lvl="1"/>
            <a:endParaRPr lang="en-US" sz="2000" dirty="0"/>
          </a:p>
          <a:p>
            <a:endParaRPr lang="en-US" sz="2400" dirty="0" smtClean="0"/>
          </a:p>
          <a:p>
            <a:pPr lvl="1"/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096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046131" y="914400"/>
            <a:ext cx="2078900" cy="2129979"/>
            <a:chOff x="7046131" y="914400"/>
            <a:chExt cx="2078900" cy="2129979"/>
          </a:xfrm>
        </p:grpSpPr>
        <p:pic>
          <p:nvPicPr>
            <p:cNvPr id="5" name="Picture 4" descr="new-table-api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25" t="12360" r="28546" b="12799"/>
            <a:stretch/>
          </p:blipFill>
          <p:spPr>
            <a:xfrm>
              <a:off x="7086600" y="914400"/>
              <a:ext cx="2007043" cy="201140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046131" y="920086"/>
              <a:ext cx="2078900" cy="2124293"/>
            </a:xfrm>
            <a:custGeom>
              <a:avLst/>
              <a:gdLst/>
              <a:ahLst/>
              <a:cxnLst/>
              <a:rect l="l" t="t" r="r" b="b"/>
              <a:pathLst>
                <a:path w="2078900" h="2124293">
                  <a:moveTo>
                    <a:pt x="49625" y="1164547"/>
                  </a:moveTo>
                  <a:lnTo>
                    <a:pt x="49625" y="1496051"/>
                  </a:lnTo>
                  <a:lnTo>
                    <a:pt x="2052149" y="1496051"/>
                  </a:lnTo>
                  <a:lnTo>
                    <a:pt x="2052149" y="1164547"/>
                  </a:lnTo>
                  <a:close/>
                  <a:moveTo>
                    <a:pt x="0" y="0"/>
                  </a:moveTo>
                  <a:lnTo>
                    <a:pt x="2078900" y="0"/>
                  </a:lnTo>
                  <a:lnTo>
                    <a:pt x="2078900" y="2124293"/>
                  </a:lnTo>
                  <a:lnTo>
                    <a:pt x="0" y="2124293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Query 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 descr="optimiz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6" t="10286" r="15764" b="30739"/>
          <a:stretch/>
        </p:blipFill>
        <p:spPr>
          <a:xfrm>
            <a:off x="651529" y="1168970"/>
            <a:ext cx="6268255" cy="375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33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Flink Plan to Flink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05784"/>
            <a:ext cx="7306963" cy="3488841"/>
          </a:xfrm>
        </p:spPr>
        <p:txBody>
          <a:bodyPr>
            <a:noAutofit/>
          </a:bodyPr>
          <a:lstStyle/>
          <a:p>
            <a:r>
              <a:rPr lang="en-US" sz="2000" dirty="0" smtClean="0"/>
              <a:t>Flink nodes translate themselves into DataStream or </a:t>
            </a:r>
            <a:r>
              <a:rPr lang="en-US" sz="2000" dirty="0" err="1" smtClean="0"/>
              <a:t>DataSet</a:t>
            </a:r>
            <a:r>
              <a:rPr lang="en-US" sz="2000" dirty="0" smtClean="0"/>
              <a:t> operators</a:t>
            </a:r>
          </a:p>
          <a:p>
            <a:pPr lvl="1"/>
            <a:endParaRPr lang="en-US" sz="1600" dirty="0" smtClean="0"/>
          </a:p>
          <a:p>
            <a:r>
              <a:rPr lang="en-US" sz="2000" dirty="0" smtClean="0"/>
              <a:t>User functions are code generated</a:t>
            </a:r>
          </a:p>
          <a:p>
            <a:pPr lvl="1"/>
            <a:r>
              <a:rPr lang="en-US" sz="1600" dirty="0" smtClean="0"/>
              <a:t>Expressions, conditions</a:t>
            </a:r>
            <a:r>
              <a:rPr lang="en-US" sz="1600" dirty="0"/>
              <a:t>, </a:t>
            </a:r>
            <a:r>
              <a:rPr lang="en-US" sz="1600" dirty="0" smtClean="0"/>
              <a:t>built</a:t>
            </a:r>
            <a:r>
              <a:rPr lang="en-US" sz="1600" dirty="0"/>
              <a:t>-in </a:t>
            </a:r>
            <a:r>
              <a:rPr lang="en-US" sz="1600" dirty="0" smtClean="0"/>
              <a:t>functions, </a:t>
            </a:r>
            <a:r>
              <a:rPr lang="is-IS" sz="1600" dirty="0" smtClean="0"/>
              <a:t>…</a:t>
            </a:r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/>
              <a:t>Code is generated as String</a:t>
            </a:r>
          </a:p>
          <a:p>
            <a:pPr lvl="1"/>
            <a:r>
              <a:rPr lang="en-US" sz="1600" dirty="0"/>
              <a:t>Shipped in user-function and compiled at worker</a:t>
            </a:r>
          </a:p>
          <a:p>
            <a:pPr lvl="1"/>
            <a:r>
              <a:rPr lang="en-US" sz="1600" dirty="0" err="1" smtClean="0"/>
              <a:t>Janino</a:t>
            </a:r>
            <a:r>
              <a:rPr lang="en-US" sz="1600" dirty="0" smtClean="0"/>
              <a:t> </a:t>
            </a:r>
            <a:r>
              <a:rPr lang="en-US" sz="1600" dirty="0"/>
              <a:t>Compiler Framework</a:t>
            </a:r>
          </a:p>
          <a:p>
            <a:pPr lvl="1"/>
            <a:endParaRPr lang="en-US" sz="1600" dirty="0"/>
          </a:p>
          <a:p>
            <a:r>
              <a:rPr lang="en-US" sz="2000" dirty="0"/>
              <a:t>Batch and streaming queries share code </a:t>
            </a:r>
            <a:r>
              <a:rPr lang="en-US" sz="2000" dirty="0" smtClean="0"/>
              <a:t>generation logic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new-table-api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5" t="12360" r="28546" b="12799"/>
          <a:stretch/>
        </p:blipFill>
        <p:spPr>
          <a:xfrm>
            <a:off x="7086600" y="914400"/>
            <a:ext cx="2007043" cy="20114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45865" y="926286"/>
            <a:ext cx="2078900" cy="2124293"/>
          </a:xfrm>
          <a:custGeom>
            <a:avLst/>
            <a:gdLst/>
            <a:ahLst/>
            <a:cxnLst/>
            <a:rect l="l" t="t" r="r" b="b"/>
            <a:pathLst>
              <a:path w="2078900" h="2124293">
                <a:moveTo>
                  <a:pt x="1125266" y="1494492"/>
                </a:moveTo>
                <a:lnTo>
                  <a:pt x="1125266" y="2079102"/>
                </a:lnTo>
                <a:lnTo>
                  <a:pt x="1884535" y="2079102"/>
                </a:lnTo>
                <a:lnTo>
                  <a:pt x="1884535" y="1494492"/>
                </a:lnTo>
                <a:close/>
                <a:moveTo>
                  <a:pt x="242647" y="1448168"/>
                </a:moveTo>
                <a:lnTo>
                  <a:pt x="242647" y="1999520"/>
                </a:lnTo>
                <a:lnTo>
                  <a:pt x="1061685" y="1999520"/>
                </a:lnTo>
                <a:lnTo>
                  <a:pt x="1061685" y="1448168"/>
                </a:lnTo>
                <a:close/>
                <a:moveTo>
                  <a:pt x="0" y="0"/>
                </a:moveTo>
                <a:lnTo>
                  <a:pt x="2078900" y="0"/>
                </a:lnTo>
                <a:lnTo>
                  <a:pt x="2078900" y="2124293"/>
                </a:lnTo>
                <a:lnTo>
                  <a:pt x="0" y="2124293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4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Flink Plan to Flink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new-table-api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5" t="12360" r="28546" b="12799"/>
          <a:stretch/>
        </p:blipFill>
        <p:spPr>
          <a:xfrm>
            <a:off x="7086600" y="914400"/>
            <a:ext cx="2007043" cy="20114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45865" y="926286"/>
            <a:ext cx="2078900" cy="2124293"/>
          </a:xfrm>
          <a:custGeom>
            <a:avLst/>
            <a:gdLst/>
            <a:ahLst/>
            <a:cxnLst/>
            <a:rect l="l" t="t" r="r" b="b"/>
            <a:pathLst>
              <a:path w="2078900" h="2124293">
                <a:moveTo>
                  <a:pt x="1125266" y="1494492"/>
                </a:moveTo>
                <a:lnTo>
                  <a:pt x="1125266" y="2079102"/>
                </a:lnTo>
                <a:lnTo>
                  <a:pt x="1884535" y="2079102"/>
                </a:lnTo>
                <a:lnTo>
                  <a:pt x="1884535" y="1494492"/>
                </a:lnTo>
                <a:close/>
                <a:moveTo>
                  <a:pt x="242647" y="1448168"/>
                </a:moveTo>
                <a:lnTo>
                  <a:pt x="242647" y="1999520"/>
                </a:lnTo>
                <a:lnTo>
                  <a:pt x="1061685" y="1999520"/>
                </a:lnTo>
                <a:lnTo>
                  <a:pt x="1061685" y="1448168"/>
                </a:lnTo>
                <a:close/>
                <a:moveTo>
                  <a:pt x="0" y="0"/>
                </a:moveTo>
                <a:lnTo>
                  <a:pt x="2078900" y="0"/>
                </a:lnTo>
                <a:lnTo>
                  <a:pt x="2078900" y="2124293"/>
                </a:lnTo>
                <a:lnTo>
                  <a:pt x="0" y="2124293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lcite-datastre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5" t="14670" r="40766" b="37466"/>
          <a:stretch/>
        </p:blipFill>
        <p:spPr>
          <a:xfrm>
            <a:off x="2041397" y="1543741"/>
            <a:ext cx="4511803" cy="301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80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23" y="241074"/>
            <a:ext cx="7474685" cy="67380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are relational APIs?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9708"/>
            <a:ext cx="8229600" cy="348884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Relational APIs are declarative</a:t>
            </a:r>
          </a:p>
          <a:p>
            <a:pPr lvl="1"/>
            <a:r>
              <a:rPr lang="en-US" sz="2400" dirty="0" smtClean="0"/>
              <a:t>User says what is needed.</a:t>
            </a:r>
          </a:p>
          <a:p>
            <a:pPr lvl="1"/>
            <a:r>
              <a:rPr lang="en-US" sz="2400" dirty="0" smtClean="0"/>
              <a:t>System decides how to compute it.</a:t>
            </a:r>
          </a:p>
          <a:p>
            <a:endParaRPr lang="en-US" sz="2800" dirty="0" smtClean="0"/>
          </a:p>
          <a:p>
            <a:r>
              <a:rPr lang="en-US" sz="2800" dirty="0" smtClean="0"/>
              <a:t>Users do not </a:t>
            </a:r>
            <a:r>
              <a:rPr lang="en-US" sz="2800" dirty="0" smtClean="0"/>
              <a:t>specify </a:t>
            </a:r>
            <a:r>
              <a:rPr lang="en-US" sz="2800" dirty="0" smtClean="0"/>
              <a:t>implementation.</a:t>
            </a:r>
          </a:p>
          <a:p>
            <a:r>
              <a:rPr lang="en-US" sz="2800" dirty="0" smtClean="0"/>
              <a:t>Queries </a:t>
            </a:r>
            <a:r>
              <a:rPr lang="en-US" sz="2800" dirty="0" smtClean="0"/>
              <a:t>are efficiently executed!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15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05784"/>
            <a:ext cx="4398084" cy="3488841"/>
          </a:xfrm>
        </p:spPr>
        <p:txBody>
          <a:bodyPr>
            <a:noAutofit/>
          </a:bodyPr>
          <a:lstStyle/>
          <a:p>
            <a:r>
              <a:rPr lang="en-US" sz="2000" dirty="0" smtClean="0"/>
              <a:t>Generated operators are embedded in DataStream or </a:t>
            </a:r>
            <a:r>
              <a:rPr lang="en-US" sz="2000" dirty="0" err="1" smtClean="0"/>
              <a:t>DataSet</a:t>
            </a:r>
            <a:r>
              <a:rPr lang="en-US" sz="2000" dirty="0" smtClean="0"/>
              <a:t> programs.</a:t>
            </a:r>
          </a:p>
          <a:p>
            <a:endParaRPr lang="en-US" sz="2000" dirty="0"/>
          </a:p>
          <a:p>
            <a:r>
              <a:rPr lang="en-US" sz="2000" dirty="0" err="1"/>
              <a:t>DataSet</a:t>
            </a:r>
            <a:r>
              <a:rPr lang="en-US" sz="2000" dirty="0"/>
              <a:t> programs are also optimized by </a:t>
            </a:r>
            <a:r>
              <a:rPr lang="en-US" sz="2000" dirty="0" err="1"/>
              <a:t>Flink’s</a:t>
            </a:r>
            <a:r>
              <a:rPr lang="en-US" sz="2000" dirty="0"/>
              <a:t> </a:t>
            </a:r>
            <a:r>
              <a:rPr lang="en-US" sz="2000" dirty="0" err="1"/>
              <a:t>DataSet</a:t>
            </a:r>
            <a:r>
              <a:rPr lang="en-US" sz="2000" dirty="0"/>
              <a:t> optimizer</a:t>
            </a:r>
          </a:p>
          <a:p>
            <a:endParaRPr lang="en-US" sz="2000" dirty="0"/>
          </a:p>
          <a:p>
            <a:r>
              <a:rPr lang="en-US" sz="2000" dirty="0" smtClean="0"/>
              <a:t>Holistic execution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execu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4" t="10819" r="5799" b="16203"/>
          <a:stretch/>
        </p:blipFill>
        <p:spPr>
          <a:xfrm>
            <a:off x="4352810" y="916607"/>
            <a:ext cx="4716405" cy="388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6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 &amp; Outlook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1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Current State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Flink </a:t>
            </a:r>
            <a:r>
              <a:rPr lang="en-US" dirty="0" smtClean="0"/>
              <a:t>1.1 features Table API &amp; SQL on Calcite</a:t>
            </a:r>
          </a:p>
          <a:p>
            <a:endParaRPr lang="en-US" dirty="0" smtClean="0"/>
          </a:p>
          <a:p>
            <a:r>
              <a:rPr lang="en-US" dirty="0" smtClean="0"/>
              <a:t>Streaming SQL &amp; Table API support</a:t>
            </a:r>
          </a:p>
          <a:p>
            <a:pPr lvl="1"/>
            <a:r>
              <a:rPr lang="en-US" dirty="0" smtClean="0"/>
              <a:t>Selection, Projection, Union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Batch SQL &amp; Table API support</a:t>
            </a:r>
          </a:p>
          <a:p>
            <a:pPr lvl="1"/>
            <a:r>
              <a:rPr lang="en-US" dirty="0" smtClean="0"/>
              <a:t>Selection, Projection, Sort</a:t>
            </a:r>
          </a:p>
          <a:p>
            <a:pPr lvl="1"/>
            <a:r>
              <a:rPr lang="en-US" dirty="0" smtClean="0"/>
              <a:t>Inner &amp; Outer </a:t>
            </a:r>
            <a:r>
              <a:rPr lang="en-US" dirty="0" err="1" smtClean="0"/>
              <a:t>Equi</a:t>
            </a:r>
            <a:r>
              <a:rPr lang="en-US" dirty="0" smtClean="0"/>
              <a:t>-Joins, Set operations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3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Outlook: Streaming Table API &amp; SQL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Streaming Aggregates</a:t>
            </a:r>
          </a:p>
          <a:p>
            <a:pPr lvl="1"/>
            <a:r>
              <a:rPr lang="en-US" dirty="0"/>
              <a:t>Table API (aiming for Flink 1.2)</a:t>
            </a:r>
            <a:endParaRPr lang="en-US" dirty="0" smtClean="0"/>
          </a:p>
          <a:p>
            <a:pPr lvl="1"/>
            <a:r>
              <a:rPr lang="en-US" dirty="0" smtClean="0"/>
              <a:t>Streaming SQL (Calcite community is working on this)</a:t>
            </a:r>
          </a:p>
          <a:p>
            <a:endParaRPr lang="en-US" dirty="0" smtClean="0"/>
          </a:p>
          <a:p>
            <a:r>
              <a:rPr lang="en-US" dirty="0" smtClean="0"/>
              <a:t>Joins</a:t>
            </a:r>
          </a:p>
          <a:p>
            <a:pPr lvl="1"/>
            <a:r>
              <a:rPr lang="en-US" dirty="0" smtClean="0"/>
              <a:t>Windowed Stream - Stream Joins</a:t>
            </a:r>
          </a:p>
          <a:p>
            <a:pPr lvl="1"/>
            <a:r>
              <a:rPr lang="en-US" dirty="0" smtClean="0"/>
              <a:t>[Static Table, </a:t>
            </a:r>
            <a:r>
              <a:rPr lang="en-US" dirty="0" smtClean="0"/>
              <a:t>Slow Stream] </a:t>
            </a:r>
            <a:r>
              <a:rPr lang="en-US" dirty="0" smtClean="0"/>
              <a:t>– Stream Joins</a:t>
            </a:r>
          </a:p>
          <a:p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 err="1"/>
              <a:t>TableSource</a:t>
            </a:r>
            <a:r>
              <a:rPr lang="en-US" dirty="0"/>
              <a:t> and </a:t>
            </a:r>
            <a:r>
              <a:rPr lang="en-US" dirty="0" smtClean="0"/>
              <a:t>Sinks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00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Extend Code Generation</a:t>
            </a:r>
          </a:p>
          <a:p>
            <a:pPr lvl="1"/>
            <a:r>
              <a:rPr lang="en-US" dirty="0" smtClean="0"/>
              <a:t>Optimized data types</a:t>
            </a:r>
          </a:p>
          <a:p>
            <a:pPr lvl="1"/>
            <a:r>
              <a:rPr lang="en-US" dirty="0" smtClean="0"/>
              <a:t>Specialized </a:t>
            </a:r>
            <a:r>
              <a:rPr lang="en-US" dirty="0" err="1" smtClean="0"/>
              <a:t>serializers</a:t>
            </a:r>
            <a:r>
              <a:rPr lang="en-US" dirty="0" smtClean="0"/>
              <a:t> and comparators</a:t>
            </a:r>
          </a:p>
          <a:p>
            <a:pPr lvl="1"/>
            <a:r>
              <a:rPr lang="en-US" dirty="0" smtClean="0"/>
              <a:t>Aggregation functions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More SQL functions and support for UDFs</a:t>
            </a:r>
          </a:p>
          <a:p>
            <a:endParaRPr lang="en-US" dirty="0" smtClean="0"/>
          </a:p>
          <a:p>
            <a:r>
              <a:rPr lang="en-US" dirty="0" smtClean="0"/>
              <a:t>Stand-alone SQL client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8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Contributions welcome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is still a lot to do</a:t>
            </a:r>
          </a:p>
          <a:p>
            <a:pPr lvl="1"/>
            <a:r>
              <a:rPr lang="en-US" dirty="0" smtClean="0"/>
              <a:t>New </a:t>
            </a:r>
            <a:r>
              <a:rPr lang="en-US" dirty="0" smtClean="0"/>
              <a:t>operators and features</a:t>
            </a:r>
            <a:endParaRPr lang="en-US" dirty="0" smtClean="0"/>
          </a:p>
          <a:p>
            <a:pPr lvl="1"/>
            <a:r>
              <a:rPr lang="en-US" dirty="0" smtClean="0"/>
              <a:t>Performance improvements</a:t>
            </a:r>
          </a:p>
          <a:p>
            <a:pPr lvl="1"/>
            <a:r>
              <a:rPr lang="en-US" dirty="0" smtClean="0"/>
              <a:t>Tooling and integration</a:t>
            </a:r>
          </a:p>
          <a:p>
            <a:pPr lvl="1"/>
            <a:endParaRPr lang="en-US" dirty="0"/>
          </a:p>
          <a:p>
            <a:r>
              <a:rPr lang="en-US" dirty="0" smtClean="0"/>
              <a:t>Get in touch and start </a:t>
            </a:r>
            <a:r>
              <a:rPr lang="en-US" dirty="0" smtClean="0"/>
              <a:t>contributing!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020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 smtClean="0"/>
              <a:t>Relational APIs for </a:t>
            </a:r>
            <a:r>
              <a:rPr lang="en-US" sz="2600" dirty="0" smtClean="0"/>
              <a:t>streaming and batch </a:t>
            </a:r>
            <a:r>
              <a:rPr lang="en-US" sz="2600" dirty="0" smtClean="0"/>
              <a:t>data</a:t>
            </a:r>
            <a:endParaRPr lang="en-US" sz="2600" dirty="0" smtClean="0"/>
          </a:p>
          <a:p>
            <a:pPr lvl="1"/>
            <a:r>
              <a:rPr lang="en-US" sz="2200" dirty="0" smtClean="0"/>
              <a:t>Language-integrated Table API</a:t>
            </a:r>
          </a:p>
          <a:p>
            <a:pPr lvl="1"/>
            <a:r>
              <a:rPr lang="en-US" sz="2200" dirty="0" smtClean="0"/>
              <a:t>Standard SQL (for batch and stream tables)</a:t>
            </a:r>
          </a:p>
          <a:p>
            <a:endParaRPr lang="en-US" sz="2600" dirty="0" smtClean="0"/>
          </a:p>
          <a:p>
            <a:r>
              <a:rPr lang="en-US" sz="2600" dirty="0" smtClean="0"/>
              <a:t>Joint optimization (Calcite) and code generation</a:t>
            </a:r>
          </a:p>
          <a:p>
            <a:endParaRPr lang="en-US" sz="2600" dirty="0" smtClean="0"/>
          </a:p>
          <a:p>
            <a:r>
              <a:rPr lang="en-US" sz="2600" dirty="0" smtClean="0"/>
              <a:t>Execution as DataStream or </a:t>
            </a:r>
            <a:r>
              <a:rPr lang="en-US" sz="2600" dirty="0" err="1" smtClean="0"/>
              <a:t>DataSet</a:t>
            </a:r>
            <a:r>
              <a:rPr lang="en-US" sz="2600" dirty="0" smtClean="0"/>
              <a:t> programs</a:t>
            </a:r>
            <a:endParaRPr lang="en-US" sz="2600" dirty="0"/>
          </a:p>
          <a:p>
            <a:endParaRPr lang="en-US" sz="2600" dirty="0" smtClean="0"/>
          </a:p>
          <a:p>
            <a:r>
              <a:rPr lang="en-US" sz="2600" dirty="0" smtClean="0"/>
              <a:t>Stream analytics for everyone!</a:t>
            </a:r>
            <a:endParaRPr lang="en-US" sz="2600" dirty="0" smtClean="0"/>
          </a:p>
          <a:p>
            <a:endParaRPr lang="en-US" sz="2600" dirty="0" smtClean="0"/>
          </a:p>
          <a:p>
            <a:pPr lvl="1"/>
            <a:endParaRPr lang="en-US" sz="2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771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Relational </a:t>
            </a:r>
            <a:r>
              <a:rPr lang="en-US" sz="2600" dirty="0" smtClean="0"/>
              <a:t>Queries for </a:t>
            </a:r>
            <a:r>
              <a:rPr lang="en-US" sz="2600" dirty="0" smtClean="0"/>
              <a:t>streaming and batch data</a:t>
            </a:r>
          </a:p>
          <a:p>
            <a:pPr lvl="3"/>
            <a:endParaRPr lang="en-US" sz="1800" dirty="0" smtClean="0"/>
          </a:p>
          <a:p>
            <a:r>
              <a:rPr lang="en-US" sz="2600" dirty="0" err="1" smtClean="0"/>
              <a:t>Flink’s</a:t>
            </a:r>
            <a:r>
              <a:rPr lang="en-US" sz="2600" dirty="0" smtClean="0"/>
              <a:t> Relational APIs</a:t>
            </a:r>
            <a:endParaRPr lang="en-US" sz="2600" dirty="0" smtClean="0"/>
          </a:p>
          <a:p>
            <a:pPr lvl="3"/>
            <a:endParaRPr lang="en-US" sz="1800" dirty="0" smtClean="0"/>
          </a:p>
          <a:p>
            <a:r>
              <a:rPr lang="en-US" sz="2600" dirty="0"/>
              <a:t>Query Translation Step-by-</a:t>
            </a:r>
            <a:r>
              <a:rPr lang="en-US" sz="2600" dirty="0" smtClean="0"/>
              <a:t>Step</a:t>
            </a:r>
          </a:p>
          <a:p>
            <a:pPr lvl="3"/>
            <a:endParaRPr lang="en-US" sz="1800" dirty="0" smtClean="0"/>
          </a:p>
          <a:p>
            <a:r>
              <a:rPr lang="en-US" sz="2600" dirty="0" smtClean="0"/>
              <a:t>Current State &amp; Outlook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19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Queries for </a:t>
            </a:r>
            <a:br>
              <a:rPr lang="en-US" dirty="0" smtClean="0"/>
            </a:br>
            <a:r>
              <a:rPr lang="en-US" dirty="0" smtClean="0"/>
              <a:t>Streaming and Batch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5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808" y="205989"/>
            <a:ext cx="7474685" cy="673805"/>
          </a:xfrm>
        </p:spPr>
        <p:txBody>
          <a:bodyPr>
            <a:noAutofit/>
          </a:bodyPr>
          <a:lstStyle/>
          <a:p>
            <a:r>
              <a:rPr lang="en-US" sz="4000" dirty="0" smtClean="0"/>
              <a:t>Flink = Streaming </a:t>
            </a:r>
            <a:r>
              <a:rPr lang="en-US" sz="4000" dirty="0"/>
              <a:t>and </a:t>
            </a:r>
            <a:r>
              <a:rPr lang="en-US" sz="4000" dirty="0" smtClean="0"/>
              <a:t>Batch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0369"/>
            <a:ext cx="8229600" cy="348884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Flink is a platform for distributed stream and batch </a:t>
            </a:r>
            <a:r>
              <a:rPr lang="en-US" dirty="0" smtClean="0"/>
              <a:t>data processing</a:t>
            </a:r>
          </a:p>
          <a:p>
            <a:endParaRPr lang="en-US" dirty="0" smtClean="0"/>
          </a:p>
          <a:p>
            <a:r>
              <a:rPr lang="en-US" dirty="0" smtClean="0"/>
              <a:t>Relational APIs for streaming and batch tables</a:t>
            </a:r>
          </a:p>
          <a:p>
            <a:pPr lvl="1"/>
            <a:r>
              <a:rPr lang="en-US" dirty="0" smtClean="0"/>
              <a:t>Queries on batch tables terminate </a:t>
            </a:r>
            <a:r>
              <a:rPr lang="en-US" dirty="0"/>
              <a:t>and </a:t>
            </a:r>
            <a:r>
              <a:rPr lang="en-US" dirty="0" smtClean="0"/>
              <a:t>produce a </a:t>
            </a:r>
            <a:r>
              <a:rPr lang="en-US" dirty="0"/>
              <a:t>finite </a:t>
            </a:r>
            <a:r>
              <a:rPr lang="en-US" dirty="0" smtClean="0"/>
              <a:t>result</a:t>
            </a:r>
          </a:p>
          <a:p>
            <a:pPr lvl="1"/>
            <a:r>
              <a:rPr lang="en-US" dirty="0" smtClean="0"/>
              <a:t>Queries on streaming tables run continuously and produce result stream</a:t>
            </a:r>
          </a:p>
          <a:p>
            <a:pPr lvl="1"/>
            <a:endParaRPr lang="en-US" dirty="0"/>
          </a:p>
          <a:p>
            <a:r>
              <a:rPr lang="en-US" dirty="0" smtClean="0"/>
              <a:t>Same syntax &amp; semantics </a:t>
            </a:r>
            <a:r>
              <a:rPr lang="en-US" dirty="0"/>
              <a:t>for streaming and batch </a:t>
            </a:r>
            <a:r>
              <a:rPr lang="en-US" dirty="0" smtClean="0"/>
              <a:t>queries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161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Streaming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5784"/>
            <a:ext cx="8229600" cy="3786068"/>
          </a:xfrm>
        </p:spPr>
        <p:txBody>
          <a:bodyPr>
            <a:normAutofit fontScale="70000" lnSpcReduction="20000"/>
          </a:bodyPr>
          <a:lstStyle/>
          <a:p>
            <a:r>
              <a:rPr lang="en-US" sz="3300" dirty="0" smtClean="0"/>
              <a:t>Implementing streaming applications is challenging</a:t>
            </a:r>
          </a:p>
          <a:p>
            <a:pPr lvl="1"/>
            <a:r>
              <a:rPr lang="en-US" sz="2900" dirty="0" smtClean="0"/>
              <a:t>Only some people have the skills</a:t>
            </a:r>
          </a:p>
          <a:p>
            <a:endParaRPr lang="en-US" sz="3300" dirty="0" smtClean="0"/>
          </a:p>
          <a:p>
            <a:r>
              <a:rPr lang="en-US" sz="3300" dirty="0" smtClean="0"/>
              <a:t>Stream processing technology spreads rapidly</a:t>
            </a:r>
          </a:p>
          <a:p>
            <a:pPr lvl="1"/>
            <a:r>
              <a:rPr lang="en-US" sz="2900" dirty="0" smtClean="0"/>
              <a:t>There is a talent gap</a:t>
            </a:r>
            <a:endParaRPr lang="en-US" sz="2900" dirty="0"/>
          </a:p>
          <a:p>
            <a:pPr lvl="1"/>
            <a:endParaRPr lang="en-US" sz="2900" dirty="0" smtClean="0"/>
          </a:p>
          <a:p>
            <a:r>
              <a:rPr lang="en-US" sz="3300" dirty="0"/>
              <a:t>Lack of OS systems that support SQL on parallel streams</a:t>
            </a:r>
          </a:p>
          <a:p>
            <a:endParaRPr lang="en-US" sz="3300" dirty="0"/>
          </a:p>
          <a:p>
            <a:r>
              <a:rPr lang="en-US" sz="3300" dirty="0" smtClean="0"/>
              <a:t>Relational </a:t>
            </a:r>
            <a:r>
              <a:rPr lang="en-US" sz="3300" dirty="0" smtClean="0"/>
              <a:t>APIs will make this technology more </a:t>
            </a:r>
            <a:r>
              <a:rPr lang="en-US" sz="3300" dirty="0" smtClean="0"/>
              <a:t>accessible</a:t>
            </a:r>
            <a:endParaRPr lang="en-US" sz="29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673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Streaming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0369"/>
            <a:ext cx="8515178" cy="3786068"/>
          </a:xfrm>
        </p:spPr>
        <p:txBody>
          <a:bodyPr>
            <a:noAutofit/>
          </a:bodyPr>
          <a:lstStyle/>
          <a:p>
            <a:r>
              <a:rPr lang="en-US" sz="2400" dirty="0" smtClean="0"/>
              <a:t>Consistent </a:t>
            </a:r>
            <a:r>
              <a:rPr lang="en-US" sz="2400" dirty="0"/>
              <a:t>results require event-time processing</a:t>
            </a:r>
          </a:p>
          <a:p>
            <a:pPr lvl="1"/>
            <a:r>
              <a:rPr lang="en-US" sz="2000" dirty="0"/>
              <a:t>Results must only depend on input data 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Not all relational operators can </a:t>
            </a:r>
            <a:r>
              <a:rPr lang="en-US" sz="2400" dirty="0"/>
              <a:t>be naively </a:t>
            </a:r>
            <a:r>
              <a:rPr lang="en-US" sz="2400" dirty="0" smtClean="0"/>
              <a:t>applied </a:t>
            </a:r>
            <a:br>
              <a:rPr lang="en-US" sz="2400" dirty="0" smtClean="0"/>
            </a:br>
            <a:r>
              <a:rPr lang="en-US" sz="2400" dirty="0" smtClean="0"/>
              <a:t>on streams</a:t>
            </a:r>
            <a:endParaRPr lang="en-US" sz="2400" dirty="0"/>
          </a:p>
          <a:p>
            <a:pPr lvl="1"/>
            <a:r>
              <a:rPr lang="en-US" sz="2000" dirty="0" smtClean="0"/>
              <a:t>Aggregations, joins, and set operators require windows</a:t>
            </a:r>
            <a:endParaRPr lang="en-US" sz="2000" dirty="0"/>
          </a:p>
          <a:p>
            <a:pPr lvl="1"/>
            <a:r>
              <a:rPr lang="en-US" sz="2000" dirty="0" smtClean="0"/>
              <a:t>Sorting is restricted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We can make it work with some extensions &amp; restrictions!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725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Batch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0369"/>
            <a:ext cx="8355280" cy="348884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Relational queries on batch tables? </a:t>
            </a:r>
            <a:endParaRPr lang="en-US" dirty="0"/>
          </a:p>
          <a:p>
            <a:pPr lvl="1"/>
            <a:r>
              <a:rPr lang="en-US" dirty="0" smtClean="0"/>
              <a:t>Are you kidding? Yet </a:t>
            </a:r>
            <a:r>
              <a:rPr lang="en-US" dirty="0"/>
              <a:t>another </a:t>
            </a:r>
            <a:r>
              <a:rPr lang="en-US" dirty="0" smtClean="0"/>
              <a:t>SQL-on-Hadoop</a:t>
            </a:r>
            <a:r>
              <a:rPr lang="en-US" dirty="0"/>
              <a:t> </a:t>
            </a:r>
            <a:r>
              <a:rPr lang="en-US" dirty="0" smtClean="0"/>
              <a:t>solution?</a:t>
            </a:r>
          </a:p>
          <a:p>
            <a:pPr lvl="1"/>
            <a:endParaRPr lang="en-US" dirty="0"/>
          </a:p>
          <a:p>
            <a:r>
              <a:rPr lang="en-US" dirty="0" smtClean="0"/>
              <a:t>Easing application development is primary goal</a:t>
            </a:r>
          </a:p>
          <a:p>
            <a:pPr lvl="1"/>
            <a:r>
              <a:rPr lang="en-US" dirty="0"/>
              <a:t>Simple things should be </a:t>
            </a:r>
            <a:r>
              <a:rPr lang="en-US" dirty="0" smtClean="0"/>
              <a:t>simple</a:t>
            </a:r>
            <a:endParaRPr lang="en-US" dirty="0"/>
          </a:p>
          <a:p>
            <a:pPr lvl="1"/>
            <a:r>
              <a:rPr lang="en-US" dirty="0" smtClean="0"/>
              <a:t>Built</a:t>
            </a:r>
            <a:r>
              <a:rPr lang="en-US" dirty="0"/>
              <a:t>-in </a:t>
            </a:r>
            <a:r>
              <a:rPr lang="en-US" dirty="0" smtClean="0"/>
              <a:t>(SQL) functions supersede UDFs</a:t>
            </a:r>
          </a:p>
          <a:p>
            <a:pPr lvl="1"/>
            <a:r>
              <a:rPr lang="en-US" dirty="0" smtClean="0"/>
              <a:t>Better integration of data sources</a:t>
            </a:r>
          </a:p>
          <a:p>
            <a:pPr lvl="1"/>
            <a:endParaRPr lang="en-US" dirty="0"/>
          </a:p>
          <a:p>
            <a:r>
              <a:rPr lang="en-US" dirty="0" smtClean="0"/>
              <a:t>Not intended to compete with dedicated SQL engines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380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7625" tIns="47625" rIns="47625" bIns="47625" numCol="1" spcCol="38100" rtlCol="0" anchor="ctr">
        <a:spAutoFit/>
      </a:bodyPr>
      <a:lstStyle>
        <a:defPPr marL="0" marR="0" indent="0" algn="ctr" defTabSz="54768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>
        <a:spAutoFit/>
      </a:bodyPr>
      <a:lstStyle>
        <a:defPPr marL="0" marR="0" indent="0" algn="ctr" defTabSz="54768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11998</TotalTime>
  <Words>1158</Words>
  <Application>Microsoft Macintosh PowerPoint</Application>
  <PresentationFormat>On-screen Show (16:9)</PresentationFormat>
  <Paragraphs>300</Paragraphs>
  <Slides>36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White</vt:lpstr>
      <vt:lpstr>1_Office Theme</vt:lpstr>
      <vt:lpstr>Fabian Hueske  Flink Forward Sep 12, 2016</vt:lpstr>
      <vt:lpstr>DataStream API is not for Everyone</vt:lpstr>
      <vt:lpstr>What are relational APIs?</vt:lpstr>
      <vt:lpstr>Agenda</vt:lpstr>
      <vt:lpstr>Relational Queries for  Streaming and Batch Data</vt:lpstr>
      <vt:lpstr>Flink = Streaming and Batch</vt:lpstr>
      <vt:lpstr>Streaming Queries</vt:lpstr>
      <vt:lpstr>Streaming Queries</vt:lpstr>
      <vt:lpstr>Batch Queries</vt:lpstr>
      <vt:lpstr>Flink’s Relational APIs</vt:lpstr>
      <vt:lpstr>Relational APIs in Flink</vt:lpstr>
      <vt:lpstr>Table API</vt:lpstr>
      <vt:lpstr>Table API Example (streaming)</vt:lpstr>
      <vt:lpstr>SQL</vt:lpstr>
      <vt:lpstr>SQL Example (batch)</vt:lpstr>
      <vt:lpstr>Query Translation Step-by-Step</vt:lpstr>
      <vt:lpstr>PowerPoint Presentation</vt:lpstr>
      <vt:lpstr>Nope!</vt:lpstr>
      <vt:lpstr>What is Apache Calcite® ?</vt:lpstr>
      <vt:lpstr>Architecture Overview</vt:lpstr>
      <vt:lpstr>Catalog</vt:lpstr>
      <vt:lpstr>Table API to Logical Plan</vt:lpstr>
      <vt:lpstr>Table API to Logical Plan</vt:lpstr>
      <vt:lpstr>SQL Query to Logical Plan</vt:lpstr>
      <vt:lpstr>SQL Query to Logical Plan</vt:lpstr>
      <vt:lpstr>Query Optimization</vt:lpstr>
      <vt:lpstr>Query Optimization</vt:lpstr>
      <vt:lpstr>Flink Plan to Flink Program</vt:lpstr>
      <vt:lpstr>Flink Plan to Flink Program</vt:lpstr>
      <vt:lpstr>Execution</vt:lpstr>
      <vt:lpstr>Current State &amp; Outlook</vt:lpstr>
      <vt:lpstr>Current State</vt:lpstr>
      <vt:lpstr>Outlook: Streaming Table API &amp; SQL</vt:lpstr>
      <vt:lpstr>General Improvements</vt:lpstr>
      <vt:lpstr>Contributions welcome</vt:lpstr>
      <vt:lpstr>Summary</vt:lpstr>
    </vt:vector>
  </TitlesOfParts>
  <Company>data Artisans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Kostas Tzoumas   Data Science Summit Europe  June 6, 2016</dc:title>
  <dc:creator>Kostas Tzoumas</dc:creator>
  <cp:lastModifiedBy>Fabian Hueske</cp:lastModifiedBy>
  <cp:revision>480</cp:revision>
  <dcterms:created xsi:type="dcterms:W3CDTF">2016-06-04T14:35:24Z</dcterms:created>
  <dcterms:modified xsi:type="dcterms:W3CDTF">2016-09-11T22:28:48Z</dcterms:modified>
</cp:coreProperties>
</file>